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61" r:id="rId6"/>
    <p:sldId id="258" r:id="rId7"/>
    <p:sldId id="270" r:id="rId8"/>
    <p:sldId id="274" r:id="rId9"/>
    <p:sldId id="271" r:id="rId10"/>
    <p:sldId id="272" r:id="rId11"/>
    <p:sldId id="285" r:id="rId12"/>
    <p:sldId id="273" r:id="rId13"/>
    <p:sldId id="286" r:id="rId14"/>
    <p:sldId id="275" r:id="rId15"/>
    <p:sldId id="262" r:id="rId16"/>
    <p:sldId id="277" r:id="rId17"/>
    <p:sldId id="278" r:id="rId18"/>
    <p:sldId id="279" r:id="rId19"/>
    <p:sldId id="280" r:id="rId20"/>
    <p:sldId id="284" r:id="rId21"/>
    <p:sldId id="276" r:id="rId22"/>
    <p:sldId id="281" r:id="rId23"/>
    <p:sldId id="282" r:id="rId24"/>
    <p:sldId id="283" r:id="rId25"/>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0" autoAdjust="0"/>
    <p:restoredTop sz="94492" autoAdjust="0"/>
  </p:normalViewPr>
  <p:slideViewPr>
    <p:cSldViewPr>
      <p:cViewPr varScale="1">
        <p:scale>
          <a:sx n="109" d="100"/>
          <a:sy n="109" d="100"/>
        </p:scale>
        <p:origin x="139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9/21/2018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9/21/2018</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B7DE-1198-4F2F-B574-CA8CAE341642}" type="slidenum">
              <a:rPr lang="en-US" smtClean="0"/>
              <a:t>2</a:t>
            </a:fld>
            <a:endParaRPr lang="en-US" dirty="0"/>
          </a:p>
        </p:txBody>
      </p:sp>
    </p:spTree>
    <p:extLst>
      <p:ext uri="{BB962C8B-B14F-4D97-AF65-F5344CB8AC3E}">
        <p14:creationId xmlns:p14="http://schemas.microsoft.com/office/powerpoint/2010/main" val="15090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4501"/>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101">
                <a:solidFill>
                  <a:schemeClr val="accent1">
                    <a:lumMod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dirty="0"/>
              <a:t>Click to edit Master subtitle style</a:t>
            </a:r>
            <a:endParaRPr dirty="0"/>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
        <p:nvSpPr>
          <p:cNvPr id="4" name="Date Placeholder 3"/>
          <p:cNvSpPr>
            <a:spLocks noGrp="1"/>
          </p:cNvSpPr>
          <p:nvPr>
            <p:ph type="dt" sz="half" idx="10"/>
          </p:nvPr>
        </p:nvSpPr>
        <p:spPr/>
        <p:txBody>
          <a:bodyPr/>
          <a:lstStyle/>
          <a:p>
            <a:fld id="{D6A444B2-777D-42E2-9BAF-7FF308B17271}" type="datetime1">
              <a:rPr lang="en-US" smtClean="0"/>
              <a:t>9/21/2018</a:t>
            </a:fld>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
        <p:nvSpPr>
          <p:cNvPr id="4" name="Date Placeholder 3"/>
          <p:cNvSpPr>
            <a:spLocks noGrp="1"/>
          </p:cNvSpPr>
          <p:nvPr>
            <p:ph type="dt" sz="half" idx="10"/>
          </p:nvPr>
        </p:nvSpPr>
        <p:spPr/>
        <p:txBody>
          <a:bodyPr/>
          <a:lstStyle/>
          <a:p>
            <a:fld id="{1C3C9657-5DF5-40C2-BB43-9B066E4550FB}" type="datetime1">
              <a:rPr lang="en-US" smtClean="0"/>
              <a:t>9/21/2018</a:t>
            </a:fld>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nvGrpSpPr>
          <p:cNvPr id="15"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grpSp>
      <p:sp>
        <p:nvSpPr>
          <p:cNvPr id="2" name="Vertical Title 1"/>
          <p:cNvSpPr>
            <a:spLocks noGrp="1"/>
          </p:cNvSpPr>
          <p:nvPr>
            <p:ph type="title" orient="vert"/>
          </p:nvPr>
        </p:nvSpPr>
        <p:spPr>
          <a:xfrm>
            <a:off x="7315200" y="1150515"/>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
        <p:nvSpPr>
          <p:cNvPr id="4" name="Date Placeholder 3"/>
          <p:cNvSpPr>
            <a:spLocks noGrp="1"/>
          </p:cNvSpPr>
          <p:nvPr>
            <p:ph type="dt" sz="half" idx="10"/>
          </p:nvPr>
        </p:nvSpPr>
        <p:spPr/>
        <p:txBody>
          <a:bodyPr/>
          <a:lstStyle/>
          <a:p>
            <a:fld id="{EC415AD0-8F1E-4F64-95F7-AE3858958114}" type="datetime1">
              <a:rPr lang="en-US" smtClean="0"/>
              <a:t>9/21/2018</a:t>
            </a:fld>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
        <p:nvSpPr>
          <p:cNvPr id="4" name="Date Placeholder 3"/>
          <p:cNvSpPr>
            <a:spLocks noGrp="1"/>
          </p:cNvSpPr>
          <p:nvPr>
            <p:ph type="dt" sz="half" idx="10"/>
          </p:nvPr>
        </p:nvSpPr>
        <p:spPr/>
        <p:txBody>
          <a:bodyPr/>
          <a:lstStyle/>
          <a:p>
            <a:fld id="{2DF8363A-3691-4863-A89A-FF37C7C111AF}" type="datetime1">
              <a:rPr lang="en-US" smtClean="0"/>
              <a:t>9/21/2018</a:t>
            </a:fld>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nvGrpSpPr>
          <p:cNvPr id="19"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grpSp>
      <p:sp>
        <p:nvSpPr>
          <p:cNvPr id="2" name="Title 1"/>
          <p:cNvSpPr>
            <a:spLocks noGrp="1"/>
          </p:cNvSpPr>
          <p:nvPr>
            <p:ph type="title"/>
          </p:nvPr>
        </p:nvSpPr>
        <p:spPr>
          <a:xfrm>
            <a:off x="1371601" y="1932519"/>
            <a:ext cx="6858000" cy="2105367"/>
          </a:xfrm>
        </p:spPr>
        <p:txBody>
          <a:bodyPr anchor="b">
            <a:normAutofit/>
          </a:bodyPr>
          <a:lstStyle>
            <a:lvl1pPr algn="l">
              <a:defRPr sz="4501" b="0" cap="none" baseline="0"/>
            </a:lvl1pPr>
          </a:lstStyle>
          <a:p>
            <a:r>
              <a:rPr lang="en-US"/>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101">
                <a:solidFill>
                  <a:schemeClr val="accent1">
                    <a:lumMod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
        <p:nvSpPr>
          <p:cNvPr id="4" name="Date Placeholder 3"/>
          <p:cNvSpPr>
            <a:spLocks noGrp="1"/>
          </p:cNvSpPr>
          <p:nvPr>
            <p:ph type="dt" sz="half" idx="10"/>
          </p:nvPr>
        </p:nvSpPr>
        <p:spPr/>
        <p:txBody>
          <a:bodyPr/>
          <a:lstStyle/>
          <a:p>
            <a:fld id="{5B344BFF-D828-4979-BB44-78CCFB061D36}" type="datetime1">
              <a:rPr lang="en-US" smtClean="0"/>
              <a:t>9/21/2018</a:t>
            </a:fld>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p>
            <a:r>
              <a:rPr lang="en-US"/>
              <a:t>Click to edit Master title style</a:t>
            </a:r>
            <a:endParaRPr/>
          </a:p>
        </p:txBody>
      </p:sp>
      <p:sp>
        <p:nvSpPr>
          <p:cNvPr id="3" name="Content Placeholder 2"/>
          <p:cNvSpPr>
            <a:spLocks noGrp="1"/>
          </p:cNvSpPr>
          <p:nvPr>
            <p:ph sz="half" idx="1"/>
          </p:nvPr>
        </p:nvSpPr>
        <p:spPr>
          <a:xfrm>
            <a:off x="856282" y="1600200"/>
            <a:ext cx="3657600" cy="457200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CMBreen LLC       charles.breen@outlook.com</a:t>
            </a:r>
            <a:endParaRPr lang="en-US" dirty="0"/>
          </a:p>
        </p:txBody>
      </p:sp>
      <p:sp>
        <p:nvSpPr>
          <p:cNvPr id="5" name="Date Placeholder 4"/>
          <p:cNvSpPr>
            <a:spLocks noGrp="1"/>
          </p:cNvSpPr>
          <p:nvPr>
            <p:ph type="dt" sz="half" idx="10"/>
          </p:nvPr>
        </p:nvSpPr>
        <p:spPr/>
        <p:txBody>
          <a:bodyPr/>
          <a:lstStyle/>
          <a:p>
            <a:fld id="{5A02CA69-F6AC-4A33-8754-699CA060C4FF}" type="datetime1">
              <a:rPr lang="en-US" smtClean="0"/>
              <a:t>9/21/2018</a:t>
            </a:fld>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6282" y="1524001"/>
            <a:ext cx="3657600" cy="816429"/>
          </a:xfrm>
        </p:spPr>
        <p:txBody>
          <a:bodyPr anchor="ctr">
            <a:normAutofit/>
          </a:bodyPr>
          <a:lstStyle>
            <a:lvl1pPr marL="0" indent="0">
              <a:buNone/>
              <a:defRPr sz="2101" b="0">
                <a:solidFill>
                  <a:schemeClr val="accent1">
                    <a:lumMod val="75000"/>
                  </a:schemeClr>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856282" y="2413001"/>
            <a:ext cx="3657600" cy="3759199"/>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24001"/>
            <a:ext cx="3657600" cy="816429"/>
          </a:xfrm>
        </p:spPr>
        <p:txBody>
          <a:bodyPr anchor="ctr">
            <a:normAutofit/>
          </a:bodyPr>
          <a:lstStyle>
            <a:lvl1pPr marL="0" indent="0">
              <a:buNone/>
              <a:defRPr sz="2101" b="0">
                <a:solidFill>
                  <a:schemeClr val="accent1">
                    <a:lumMod val="75000"/>
                  </a:schemeClr>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72000" y="2413001"/>
            <a:ext cx="3657600" cy="3759199"/>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CMBreen LLC       charles.breen@outlook.com</a:t>
            </a:r>
            <a:endParaRPr lang="en-US" dirty="0"/>
          </a:p>
        </p:txBody>
      </p:sp>
      <p:sp>
        <p:nvSpPr>
          <p:cNvPr id="7" name="Date Placeholder 6"/>
          <p:cNvSpPr>
            <a:spLocks noGrp="1"/>
          </p:cNvSpPr>
          <p:nvPr>
            <p:ph type="dt" sz="half" idx="10"/>
          </p:nvPr>
        </p:nvSpPr>
        <p:spPr/>
        <p:txBody>
          <a:bodyPr/>
          <a:lstStyle/>
          <a:p>
            <a:fld id="{62CEAA5F-F543-4D8E-8A94-9D75181C745D}" type="datetime1">
              <a:rPr lang="en-US" smtClean="0"/>
              <a:t>9/21/2018</a:t>
            </a:fld>
            <a:endParaRPr dirty="0"/>
          </a:p>
        </p:txBody>
      </p:sp>
      <p:sp>
        <p:nvSpPr>
          <p:cNvPr id="9" name="Slide Number Placeholder 8"/>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CMBreen LLC       charles.breen@outlook.com</a:t>
            </a:r>
            <a:endParaRPr lang="en-US" dirty="0"/>
          </a:p>
        </p:txBody>
      </p:sp>
      <p:sp>
        <p:nvSpPr>
          <p:cNvPr id="3" name="Date Placeholder 2"/>
          <p:cNvSpPr>
            <a:spLocks noGrp="1"/>
          </p:cNvSpPr>
          <p:nvPr>
            <p:ph type="dt" sz="half" idx="10"/>
          </p:nvPr>
        </p:nvSpPr>
        <p:spPr/>
        <p:txBody>
          <a:bodyPr/>
          <a:lstStyle/>
          <a:p>
            <a:fld id="{9A48D542-9334-43BC-B48E-DC7DFB18FD10}" type="datetime1">
              <a:rPr lang="en-US" smtClean="0"/>
              <a:t>9/21/2018</a:t>
            </a:fld>
            <a:endParaRPr dirty="0"/>
          </a:p>
        </p:txBody>
      </p:sp>
      <p:sp>
        <p:nvSpPr>
          <p:cNvPr id="5" name="Slide Number Placeholder 4"/>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grpSp>
      <p:sp>
        <p:nvSpPr>
          <p:cNvPr id="3" name="Footer Placeholder 2"/>
          <p:cNvSpPr>
            <a:spLocks noGrp="1"/>
          </p:cNvSpPr>
          <p:nvPr>
            <p:ph type="ftr" sz="quarter" idx="11"/>
          </p:nvPr>
        </p:nvSpPr>
        <p:spPr/>
        <p:txBody>
          <a:bodyPr/>
          <a:lstStyle/>
          <a:p>
            <a:r>
              <a:rPr lang="en-US"/>
              <a:t>CMBreen LLC       charles.breen@outlook.com</a:t>
            </a:r>
            <a:endParaRPr lang="en-US" dirty="0"/>
          </a:p>
        </p:txBody>
      </p:sp>
      <p:sp>
        <p:nvSpPr>
          <p:cNvPr id="2" name="Date Placeholder 1"/>
          <p:cNvSpPr>
            <a:spLocks noGrp="1"/>
          </p:cNvSpPr>
          <p:nvPr>
            <p:ph type="dt" sz="half" idx="10"/>
          </p:nvPr>
        </p:nvSpPr>
        <p:spPr/>
        <p:txBody>
          <a:bodyPr/>
          <a:lstStyle/>
          <a:p>
            <a:fld id="{14C96C25-ED58-41BE-BA34-5925138D6C49}" type="datetime1">
              <a:rPr lang="en-US" smtClean="0"/>
              <a:t>9/21/2018</a:t>
            </a:fld>
            <a:endParaRPr dirty="0"/>
          </a:p>
        </p:txBody>
      </p:sp>
      <p:sp>
        <p:nvSpPr>
          <p:cNvPr id="4" name="Slide Number Placeholder 3"/>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1"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101">
                <a:solidFill>
                  <a:schemeClr val="accent1">
                    <a:lumMod val="75000"/>
                  </a:schemeClr>
                </a:solidFill>
              </a:defRPr>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CMBreen LLC       charles.breen@outlook.com</a:t>
            </a:r>
            <a:endParaRPr lang="en-US" dirty="0"/>
          </a:p>
        </p:txBody>
      </p:sp>
      <p:sp>
        <p:nvSpPr>
          <p:cNvPr id="5" name="Date Placeholder 4"/>
          <p:cNvSpPr>
            <a:spLocks noGrp="1"/>
          </p:cNvSpPr>
          <p:nvPr>
            <p:ph type="dt" sz="half" idx="10"/>
          </p:nvPr>
        </p:nvSpPr>
        <p:spPr/>
        <p:txBody>
          <a:bodyPr/>
          <a:lstStyle/>
          <a:p>
            <a:fld id="{6B8D0D43-A5E0-489F-98C4-C78B81A2A867}" type="datetime1">
              <a:rPr lang="en-US" smtClean="0"/>
              <a:t>9/21/2018</a:t>
            </a:fld>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0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dirty="0"/>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101">
                <a:solidFill>
                  <a:schemeClr val="accent1">
                    <a:lumMod val="75000"/>
                  </a:schemeClr>
                </a:solidFill>
              </a:defRPr>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CMBreen LLC       charles.breen@outlook.com</a:t>
            </a:r>
            <a:endParaRPr lang="en-US" dirty="0"/>
          </a:p>
        </p:txBody>
      </p:sp>
      <p:sp>
        <p:nvSpPr>
          <p:cNvPr id="5" name="Date Placeholder 4"/>
          <p:cNvSpPr>
            <a:spLocks noGrp="1"/>
          </p:cNvSpPr>
          <p:nvPr>
            <p:ph type="dt" sz="half" idx="10"/>
          </p:nvPr>
        </p:nvSpPr>
        <p:spPr/>
        <p:txBody>
          <a:bodyPr/>
          <a:lstStyle/>
          <a:p>
            <a:fld id="{28E3135D-BF8B-45D6-8CA0-CE10A13AF212}" type="datetime1">
              <a:rPr lang="en-US" smtClean="0"/>
              <a:t>9/21/2018</a:t>
            </a:fld>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grpSp>
      <p:grpSp>
        <p:nvGrpSpPr>
          <p:cNvPr id="7"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900">
                <a:solidFill>
                  <a:schemeClr val="tx1"/>
                </a:solidFill>
              </a:defRPr>
            </a:lvl1pPr>
          </a:lstStyle>
          <a:p>
            <a:r>
              <a:rPr lang="en-US"/>
              <a:t>CMBreen LLC       charles.breen@outlook.com</a:t>
            </a:r>
            <a:endParaRPr lang="en-US" dirty="0"/>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900">
                <a:solidFill>
                  <a:schemeClr val="tx1"/>
                </a:solidFill>
              </a:defRPr>
            </a:lvl1pPr>
          </a:lstStyle>
          <a:p>
            <a:fld id="{41CE1B3D-3B8F-42E2-82B3-569582BAD9D7}" type="datetime1">
              <a:rPr lang="en-US" smtClean="0"/>
              <a:t>9/21/2018</a:t>
            </a:fld>
            <a:endParaRPr dirty="0"/>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900">
                <a:solidFill>
                  <a:schemeClr val="tx1"/>
                </a:solidFill>
              </a:defRPr>
            </a:lvl1pPr>
          </a:lstStyle>
          <a:p>
            <a:fld id="{34C99D79-8A4B-4031-B1E0-AF26F8EDF2BC}" type="slidenum">
              <a:rPr/>
              <a:pPr/>
              <a:t>‹#›</a:t>
            </a:fld>
            <a:endParaRPr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350"/>
        </a:spcBef>
        <a:buClr>
          <a:schemeClr val="accent1">
            <a:lumMod val="75000"/>
          </a:schemeClr>
        </a:buClr>
        <a:buFont typeface="Arial" pitchFamily="34" charset="0"/>
        <a:buChar char="•"/>
        <a:defRPr sz="2101" kern="1200">
          <a:solidFill>
            <a:schemeClr val="tx1"/>
          </a:solidFill>
          <a:latin typeface="+mn-lt"/>
          <a:ea typeface="+mn-ea"/>
          <a:cs typeface="+mn-cs"/>
        </a:defRPr>
      </a:lvl1pPr>
      <a:lvl2pPr marL="566980" indent="-228621" algn="l" defTabSz="914484" rtl="0" eaLnBrk="1" latinLnBrk="0" hangingPunct="1">
        <a:lnSpc>
          <a:spcPct val="90000"/>
        </a:lnSpc>
        <a:spcBef>
          <a:spcPts val="900"/>
        </a:spcBef>
        <a:buClr>
          <a:schemeClr val="accent1">
            <a:lumMod val="75000"/>
          </a:schemeClr>
        </a:buClr>
        <a:buFont typeface="Arial" pitchFamily="34" charset="0"/>
        <a:buChar char="–"/>
        <a:defRPr sz="1800" kern="1200">
          <a:solidFill>
            <a:schemeClr val="tx1"/>
          </a:solidFill>
          <a:latin typeface="+mn-lt"/>
          <a:ea typeface="+mn-ea"/>
          <a:cs typeface="+mn-cs"/>
        </a:defRPr>
      </a:lvl2pPr>
      <a:lvl3pPr marL="905339" indent="-228621" algn="l" defTabSz="914484"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3pPr>
      <a:lvl4pPr marL="1243698" indent="-228621" algn="l" defTabSz="914484"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4pPr>
      <a:lvl5pPr marL="1582057" indent="-228621" algn="l" defTabSz="914484"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5pPr>
      <a:lvl6pPr marL="1920416" indent="-228621" algn="l" defTabSz="914484"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6pPr>
      <a:lvl7pPr marL="2258775" indent="-228621" algn="l" defTabSz="914484"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7pPr>
      <a:lvl8pPr marL="2597134" indent="-228621" algn="l" defTabSz="914484"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8pPr>
      <a:lvl9pPr marL="2935493" indent="-228621" algn="l" defTabSz="914484"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FSMA at (almost) 9</a:t>
            </a:r>
          </a:p>
        </p:txBody>
      </p:sp>
      <p:sp>
        <p:nvSpPr>
          <p:cNvPr id="3" name="Subtitle 2"/>
          <p:cNvSpPr>
            <a:spLocks noGrp="1"/>
          </p:cNvSpPr>
          <p:nvPr>
            <p:ph type="subTitle" idx="1"/>
          </p:nvPr>
        </p:nvSpPr>
        <p:spPr/>
        <p:txBody>
          <a:bodyPr/>
          <a:lstStyle/>
          <a:p>
            <a:r>
              <a:rPr lang="en-US" dirty="0"/>
              <a:t>New Learning Curve Ahead</a:t>
            </a:r>
          </a:p>
        </p:txBody>
      </p:sp>
      <p:sp>
        <p:nvSpPr>
          <p:cNvPr id="4" name="TextBox 3"/>
          <p:cNvSpPr txBox="1"/>
          <p:nvPr/>
        </p:nvSpPr>
        <p:spPr>
          <a:xfrm>
            <a:off x="6400800" y="5486400"/>
            <a:ext cx="2915409" cy="1154162"/>
          </a:xfrm>
          <a:prstGeom prst="rect">
            <a:avLst/>
          </a:prstGeom>
          <a:noFill/>
        </p:spPr>
        <p:txBody>
          <a:bodyPr wrap="square" rtlCol="0">
            <a:spAutoFit/>
          </a:bodyPr>
          <a:lstStyle/>
          <a:p>
            <a:r>
              <a:rPr lang="en-US" sz="1800" dirty="0"/>
              <a:t>WAFFP 2018</a:t>
            </a:r>
          </a:p>
          <a:p>
            <a:r>
              <a:rPr lang="en-US" sz="1800" dirty="0"/>
              <a:t>Chelan WA</a:t>
            </a:r>
          </a:p>
          <a:p>
            <a:r>
              <a:rPr lang="en-US" sz="1800" dirty="0"/>
              <a:t>CMBreen LLC</a:t>
            </a:r>
          </a:p>
          <a:p>
            <a:r>
              <a:rPr lang="en-US" sz="1500" dirty="0"/>
              <a:t>Charles.breen@outlook.com</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a:xfrm>
            <a:off x="533400" y="1524000"/>
            <a:ext cx="7685988" cy="5029200"/>
          </a:xfrm>
        </p:spPr>
        <p:txBody>
          <a:bodyPr>
            <a:normAutofit fontScale="92500"/>
          </a:bodyPr>
          <a:lstStyle/>
          <a:p>
            <a:r>
              <a:rPr lang="en-US" sz="3600" dirty="0">
                <a:solidFill>
                  <a:srgbClr val="0070C0"/>
                </a:solidFill>
              </a:rPr>
              <a:t>“However, you did not conduct and document a root cause analysis for the persistent findings of Salmonella in your facility during the time period of September 29, 2016 to May 16, 2018.”</a:t>
            </a:r>
          </a:p>
          <a:p>
            <a:r>
              <a:rPr lang="en-US" sz="3200" dirty="0"/>
              <a:t>IMO, another procedure for customer consumption more than actual implementation.</a:t>
            </a:r>
          </a:p>
          <a:p>
            <a:r>
              <a:rPr lang="en-US" sz="3200" dirty="0"/>
              <a:t>Other Part 117 preventive control failures cited, but not inadequate PCQI.</a:t>
            </a:r>
          </a:p>
          <a:p>
            <a:pPr lvl="1"/>
            <a:endParaRPr lang="en-US"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37377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3600" dirty="0"/>
              <a:t>Regulatory History Learning curve begun</a:t>
            </a:r>
          </a:p>
          <a:p>
            <a:pPr lvl="1"/>
            <a:r>
              <a:rPr lang="en-US" sz="3200" dirty="0"/>
              <a:t>What FDA will cite for Part 117 in Warning Letters – no longer a completely blank slate.  </a:t>
            </a:r>
          </a:p>
          <a:p>
            <a:pPr lvl="1"/>
            <a:r>
              <a:rPr lang="en-US" sz="3200" dirty="0"/>
              <a:t>More WL’s will answer “What is important to FDA?”</a:t>
            </a:r>
          </a:p>
          <a:p>
            <a:pPr lvl="1"/>
            <a:r>
              <a:rPr lang="en-US" sz="3200" dirty="0"/>
              <a:t>And, “Just how bone-headed were those guys?” </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3668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143000"/>
            <a:ext cx="7138604" cy="5029200"/>
          </a:xfrm>
          <a:prstGeom prst="rect">
            <a:avLst/>
          </a:prstGeom>
        </p:spPr>
      </p:pic>
      <p:sp>
        <p:nvSpPr>
          <p:cNvPr id="4" name="TextBox 3"/>
          <p:cNvSpPr txBox="1"/>
          <p:nvPr/>
        </p:nvSpPr>
        <p:spPr>
          <a:xfrm>
            <a:off x="990600" y="4724400"/>
            <a:ext cx="3124200" cy="1754326"/>
          </a:xfrm>
          <a:prstGeom prst="rect">
            <a:avLst/>
          </a:prstGeom>
          <a:solidFill>
            <a:schemeClr val="bg1"/>
          </a:solidFill>
        </p:spPr>
        <p:txBody>
          <a:bodyPr wrap="square" rtlCol="0">
            <a:spAutoFit/>
          </a:bodyPr>
          <a:lstStyle/>
          <a:p>
            <a:r>
              <a:rPr lang="en-US" sz="3600" dirty="0"/>
              <a:t>School for Bonehead Management</a:t>
            </a:r>
          </a:p>
        </p:txBody>
      </p:sp>
      <p:sp>
        <p:nvSpPr>
          <p:cNvPr id="5" name="Footer Placeholder 4"/>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41062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3600" dirty="0"/>
              <a:t>Regulatory history will mark boundaries of what works for safety and FDA acceptance, and what is not good enough.</a:t>
            </a:r>
          </a:p>
          <a:p>
            <a:endParaRPr lang="en-US" sz="3600" dirty="0"/>
          </a:p>
          <a:p>
            <a:r>
              <a:rPr lang="en-US" sz="3600" dirty="0"/>
              <a:t>Meanwhile, some things are clear.</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6172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a:xfrm>
            <a:off x="8077200" y="6553199"/>
            <a:ext cx="152400" cy="156865"/>
          </a:xfrm>
        </p:spPr>
        <p:txBody>
          <a:bodyPr>
            <a:normAutofit fontScale="25000" lnSpcReduction="20000"/>
          </a:bodyPr>
          <a:lstStyle/>
          <a:p>
            <a:pPr marL="338359" lvl="1" indent="0">
              <a:buNone/>
            </a:pPr>
            <a:r>
              <a:rPr lang="en-US" sz="2899" dirty="0"/>
              <a:t> </a:t>
            </a:r>
          </a:p>
        </p:txBody>
      </p:sp>
      <p:pic>
        <p:nvPicPr>
          <p:cNvPr id="2" name="Picture 1"/>
          <p:cNvPicPr>
            <a:picLocks noChangeAspect="1"/>
          </p:cNvPicPr>
          <p:nvPr/>
        </p:nvPicPr>
        <p:blipFill>
          <a:blip r:embed="rId2"/>
          <a:stretch>
            <a:fillRect/>
          </a:stretch>
        </p:blipFill>
        <p:spPr>
          <a:xfrm>
            <a:off x="5181600" y="1447800"/>
            <a:ext cx="3962400" cy="4057650"/>
          </a:xfrm>
          <a:prstGeom prst="rect">
            <a:avLst/>
          </a:prstGeom>
        </p:spPr>
      </p:pic>
      <p:sp>
        <p:nvSpPr>
          <p:cNvPr id="4" name="TextBox 3"/>
          <p:cNvSpPr txBox="1"/>
          <p:nvPr/>
        </p:nvSpPr>
        <p:spPr>
          <a:xfrm>
            <a:off x="533400" y="1676400"/>
            <a:ext cx="4800600" cy="4031873"/>
          </a:xfrm>
          <a:prstGeom prst="rect">
            <a:avLst/>
          </a:prstGeom>
          <a:noFill/>
        </p:spPr>
        <p:txBody>
          <a:bodyPr wrap="square" rtlCol="0">
            <a:spAutoFit/>
          </a:bodyPr>
          <a:lstStyle/>
          <a:p>
            <a:r>
              <a:rPr lang="en-US" sz="4000" dirty="0"/>
              <a:t>Management </a:t>
            </a:r>
          </a:p>
          <a:p>
            <a:r>
              <a:rPr lang="en-US" sz="4000" u="sng" dirty="0"/>
              <a:t>commitment</a:t>
            </a:r>
            <a:r>
              <a:rPr lang="en-US" sz="4000" dirty="0"/>
              <a:t> is vital.</a:t>
            </a:r>
          </a:p>
          <a:p>
            <a:r>
              <a:rPr lang="en-US" sz="4400" i="1" dirty="0"/>
              <a:t>The chicken supports breakfast, the pig is committed. </a:t>
            </a:r>
          </a:p>
        </p:txBody>
      </p:sp>
      <p:sp>
        <p:nvSpPr>
          <p:cNvPr id="6" name="Footer Placeholder 5"/>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7575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4000" dirty="0"/>
              <a:t>Don’t over complicate the Food Safety Plan.</a:t>
            </a:r>
          </a:p>
          <a:p>
            <a:endParaRPr lang="en-US" sz="4000" dirty="0"/>
          </a:p>
          <a:p>
            <a:pPr lvl="1"/>
            <a:r>
              <a:rPr lang="en-US" sz="3600" dirty="0"/>
              <a:t>Firm receiving preventive controls WL did not follow its own corrective action procedure.</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38530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fontScale="85000" lnSpcReduction="10000"/>
          </a:bodyPr>
          <a:lstStyle/>
          <a:p>
            <a:r>
              <a:rPr lang="en-US" sz="3800" dirty="0"/>
              <a:t>Don’t over complicate the Food Safety Plan.</a:t>
            </a:r>
          </a:p>
          <a:p>
            <a:pPr lvl="1"/>
            <a:r>
              <a:rPr lang="en-US" sz="3600" dirty="0"/>
              <a:t>Manufacturing a non-highly processed cooking oil from a tree nut.</a:t>
            </a:r>
          </a:p>
          <a:p>
            <a:pPr lvl="1"/>
            <a:r>
              <a:rPr lang="en-US" sz="3600" dirty="0"/>
              <a:t>Draft Food Safety Plan (FSP) identified </a:t>
            </a:r>
            <a:r>
              <a:rPr lang="en-US" sz="4000" dirty="0"/>
              <a:t>14</a:t>
            </a:r>
            <a:r>
              <a:rPr lang="en-US" sz="3600" dirty="0"/>
              <a:t> preventive controls.</a:t>
            </a:r>
          </a:p>
          <a:p>
            <a:pPr lvl="1"/>
            <a:r>
              <a:rPr lang="en-US" sz="3600" dirty="0"/>
              <a:t>Most were cleaning and sanitation controls.</a:t>
            </a:r>
          </a:p>
          <a:p>
            <a:pPr lvl="1"/>
            <a:r>
              <a:rPr lang="en-US" sz="3600" dirty="0"/>
              <a:t>Revised FSP now with one preventive control and strong GMP program. </a:t>
            </a:r>
          </a:p>
          <a:p>
            <a:pPr lvl="1"/>
            <a:endParaRPr lang="en-US" sz="3299" dirty="0"/>
          </a:p>
          <a:p>
            <a:endParaRPr lang="en-US" sz="3600"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16723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4000" dirty="0"/>
              <a:t>Supply chain urgency continues to grow.</a:t>
            </a:r>
          </a:p>
          <a:p>
            <a:pPr lvl="1"/>
            <a:r>
              <a:rPr lang="en-US" sz="3600" dirty="0"/>
              <a:t>Firm receiving 117 preventive controls WL is a breakfast cereal contract manufacturer.</a:t>
            </a:r>
          </a:p>
          <a:p>
            <a:pPr lvl="1"/>
            <a:r>
              <a:rPr lang="en-US" sz="3600" dirty="0"/>
              <a:t>Kellogg’s recalled lots of RTE breakfast cereal this spring.</a:t>
            </a:r>
          </a:p>
          <a:p>
            <a:endParaRPr lang="en-US" sz="3200"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7450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315200" cy="1066800"/>
          </a:xfrm>
        </p:spPr>
        <p:txBody>
          <a:bodyPr/>
          <a:lstStyle/>
          <a:p>
            <a:r>
              <a:rPr lang="en-US" dirty="0"/>
              <a:t>PCHF Enforcement Has Begun</a:t>
            </a:r>
          </a:p>
        </p:txBody>
      </p:sp>
      <p:sp>
        <p:nvSpPr>
          <p:cNvPr id="3" name="Content Placeholder 2"/>
          <p:cNvSpPr>
            <a:spLocks noGrp="1"/>
          </p:cNvSpPr>
          <p:nvPr>
            <p:ph idx="1"/>
          </p:nvPr>
        </p:nvSpPr>
        <p:spPr>
          <a:xfrm>
            <a:off x="934039" y="1371600"/>
            <a:ext cx="7315200" cy="4572000"/>
          </a:xfrm>
        </p:spPr>
        <p:txBody>
          <a:bodyPr>
            <a:noAutofit/>
          </a:bodyPr>
          <a:lstStyle/>
          <a:p>
            <a:r>
              <a:rPr lang="en-US" sz="3600" dirty="0"/>
              <a:t>Sanitation and pest control are always important.</a:t>
            </a:r>
          </a:p>
          <a:p>
            <a:r>
              <a:rPr lang="en-US" sz="3600" dirty="0"/>
              <a:t>Language barriers to training must be overcome to have qualified employees.</a:t>
            </a:r>
          </a:p>
          <a:p>
            <a:r>
              <a:rPr lang="en-US" sz="3600" dirty="0"/>
              <a:t>Don’t neglect FSP reassessment.  When is your plan due for review?</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11309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315200" cy="1066800"/>
          </a:xfrm>
        </p:spPr>
        <p:txBody>
          <a:bodyPr/>
          <a:lstStyle/>
          <a:p>
            <a:r>
              <a:rPr lang="en-US" dirty="0"/>
              <a:t>PCHF Enforcement Has Begun</a:t>
            </a:r>
          </a:p>
        </p:txBody>
      </p:sp>
      <p:sp>
        <p:nvSpPr>
          <p:cNvPr id="3" name="Content Placeholder 2"/>
          <p:cNvSpPr>
            <a:spLocks noGrp="1"/>
          </p:cNvSpPr>
          <p:nvPr>
            <p:ph idx="1"/>
          </p:nvPr>
        </p:nvSpPr>
        <p:spPr>
          <a:xfrm>
            <a:off x="934039" y="1371600"/>
            <a:ext cx="7315200" cy="4572000"/>
          </a:xfrm>
        </p:spPr>
        <p:txBody>
          <a:bodyPr>
            <a:noAutofit/>
          </a:bodyPr>
          <a:lstStyle/>
          <a:p>
            <a:r>
              <a:rPr lang="en-US" sz="3600" dirty="0"/>
              <a:t>FDA is learning, too</a:t>
            </a:r>
          </a:p>
          <a:p>
            <a:pPr lvl="1"/>
            <a:r>
              <a:rPr lang="en-US" sz="3299" dirty="0"/>
              <a:t>Significant resources going into training Investigators and State regulators.</a:t>
            </a:r>
          </a:p>
          <a:p>
            <a:pPr lvl="1"/>
            <a:r>
              <a:rPr lang="en-US" sz="3299" dirty="0"/>
              <a:t>Early mistakes on what is a CGMP violation have dropped off.</a:t>
            </a:r>
          </a:p>
          <a:p>
            <a:pPr lvl="1"/>
            <a:r>
              <a:rPr lang="en-US" sz="3299" dirty="0"/>
              <a:t>Whole Genome Sequencing is getting better and better</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69361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 4, 2011 FSMA signed into law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09" y="1645306"/>
            <a:ext cx="6781324" cy="4831694"/>
          </a:xfrm>
          <a:prstGeom prst="rect">
            <a:avLst/>
          </a:prstGeom>
        </p:spPr>
      </p:pic>
      <p:sp>
        <p:nvSpPr>
          <p:cNvPr id="3" name="Footer Placeholder 2"/>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315200" cy="1066800"/>
          </a:xfrm>
        </p:spPr>
        <p:txBody>
          <a:bodyPr/>
          <a:lstStyle/>
          <a:p>
            <a:r>
              <a:rPr lang="en-US" dirty="0"/>
              <a:t>PCHF Enforcement Has Begun</a:t>
            </a:r>
          </a:p>
        </p:txBody>
      </p:sp>
      <p:sp>
        <p:nvSpPr>
          <p:cNvPr id="3" name="Content Placeholder 2"/>
          <p:cNvSpPr>
            <a:spLocks noGrp="1"/>
          </p:cNvSpPr>
          <p:nvPr>
            <p:ph idx="1"/>
          </p:nvPr>
        </p:nvSpPr>
        <p:spPr>
          <a:xfrm>
            <a:off x="934039" y="1371600"/>
            <a:ext cx="7315200" cy="4572000"/>
          </a:xfrm>
        </p:spPr>
        <p:txBody>
          <a:bodyPr>
            <a:noAutofit/>
          </a:bodyPr>
          <a:lstStyle/>
          <a:p>
            <a:r>
              <a:rPr lang="en-US" sz="3600" dirty="0"/>
              <a:t>The learning curve on what moves FDA to act will develop over time.  </a:t>
            </a:r>
          </a:p>
          <a:p>
            <a:r>
              <a:rPr lang="en-US" sz="3600" dirty="0"/>
              <a:t>Glitches happen (sandwich firm)</a:t>
            </a:r>
          </a:p>
          <a:p>
            <a:r>
              <a:rPr lang="en-US" sz="3600" dirty="0"/>
              <a:t>Always better to learn from someone else’s failure – as long as there is commitment to the lessons.</a:t>
            </a:r>
          </a:p>
          <a:p>
            <a:endParaRPr lang="en-US" sz="3299"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325825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315200" cy="1066800"/>
          </a:xfrm>
        </p:spPr>
        <p:txBody>
          <a:bodyPr/>
          <a:lstStyle/>
          <a:p>
            <a:r>
              <a:rPr lang="en-US" dirty="0"/>
              <a:t>PCHF Enforcement Has Begun</a:t>
            </a:r>
          </a:p>
        </p:txBody>
      </p:sp>
      <p:sp>
        <p:nvSpPr>
          <p:cNvPr id="3" name="Content Placeholder 2"/>
          <p:cNvSpPr>
            <a:spLocks noGrp="1"/>
          </p:cNvSpPr>
          <p:nvPr>
            <p:ph idx="1"/>
          </p:nvPr>
        </p:nvSpPr>
        <p:spPr>
          <a:xfrm>
            <a:off x="934039" y="1371600"/>
            <a:ext cx="7315200" cy="4572000"/>
          </a:xfrm>
        </p:spPr>
        <p:txBody>
          <a:bodyPr>
            <a:noAutofit/>
          </a:bodyPr>
          <a:lstStyle/>
          <a:p>
            <a:pPr marL="0" indent="0" algn="ctr">
              <a:buNone/>
            </a:pPr>
            <a:endParaRPr lang="en-US" sz="3299" dirty="0"/>
          </a:p>
          <a:p>
            <a:pPr marL="0" indent="0" algn="ctr">
              <a:buNone/>
            </a:pPr>
            <a:endParaRPr lang="en-US" sz="3299" dirty="0"/>
          </a:p>
          <a:p>
            <a:pPr marL="0" indent="0" algn="ctr">
              <a:buNone/>
            </a:pPr>
            <a:r>
              <a:rPr lang="en-US" sz="8000" dirty="0"/>
              <a:t>QUESTIONS?</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11384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Timeline Almost Complete</a:t>
            </a:r>
          </a:p>
        </p:txBody>
      </p:sp>
      <p:sp>
        <p:nvSpPr>
          <p:cNvPr id="6" name="Content Placeholder 5"/>
          <p:cNvSpPr>
            <a:spLocks noGrp="1"/>
          </p:cNvSpPr>
          <p:nvPr>
            <p:ph idx="1"/>
          </p:nvPr>
        </p:nvSpPr>
        <p:spPr/>
        <p:txBody>
          <a:bodyPr>
            <a:normAutofit/>
          </a:bodyPr>
          <a:lstStyle/>
          <a:p>
            <a:r>
              <a:rPr lang="en-US" sz="3200" dirty="0"/>
              <a:t>Every food facility is already under their applicable Part 117 PCHF regulations except:</a:t>
            </a:r>
          </a:p>
          <a:p>
            <a:pPr lvl="1"/>
            <a:r>
              <a:rPr lang="en-US" sz="2800" dirty="0"/>
              <a:t>Exempted firms, e.g., alcoholic beverages</a:t>
            </a:r>
          </a:p>
          <a:p>
            <a:pPr lvl="1"/>
            <a:r>
              <a:rPr lang="en-US" sz="2800" dirty="0"/>
              <a:t>Exceptions for farms owned by small and very small businesses*</a:t>
            </a:r>
          </a:p>
          <a:p>
            <a:pPr lvl="1"/>
            <a:endParaRPr lang="en-US" sz="2800" dirty="0"/>
          </a:p>
          <a:p>
            <a:pPr marL="338359" lvl="1" indent="0">
              <a:buNone/>
            </a:pPr>
            <a:r>
              <a:rPr lang="en-US" sz="2800" dirty="0"/>
              <a:t>* FR notice Sept. 17 postponing revocation of Part 110 to maintain status quo</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lnSpcReduction="10000"/>
          </a:bodyPr>
          <a:lstStyle/>
          <a:p>
            <a:r>
              <a:rPr lang="en-US" sz="2800" dirty="0"/>
              <a:t>2018 Warning Letter language has shifted, depending on size of firm, from citing Part 110 to Part 117 </a:t>
            </a:r>
          </a:p>
          <a:p>
            <a:r>
              <a:rPr lang="en-US" sz="2800" dirty="0"/>
              <a:t>Part 110 citation in March</a:t>
            </a:r>
          </a:p>
          <a:p>
            <a:pPr lvl="1"/>
            <a:r>
              <a:rPr lang="en-US" sz="2400" dirty="0"/>
              <a:t>Mar 23     </a:t>
            </a:r>
            <a:r>
              <a:rPr lang="en-US" sz="2800" dirty="0">
                <a:solidFill>
                  <a:srgbClr val="0070C0"/>
                </a:solidFill>
              </a:rPr>
              <a:t>“You failed to take effective measures to exclude pests from your processing areas and to protect against contamination of food on the premises by pests, as required by 21 CFR 110.35(c). Specifically, . . . evidence of rodent activity near food storage and preparation areas . . ..”</a:t>
            </a:r>
          </a:p>
          <a:p>
            <a:pPr lvl="1"/>
            <a:endParaRPr lang="en-US" dirty="0"/>
          </a:p>
          <a:p>
            <a:pPr lvl="1"/>
            <a:endParaRPr lang="en-US"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8015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lnSpcReduction="10000"/>
          </a:bodyPr>
          <a:lstStyle/>
          <a:p>
            <a:r>
              <a:rPr lang="en-US" sz="3200" dirty="0"/>
              <a:t>Part 117 citation in June:</a:t>
            </a:r>
          </a:p>
          <a:p>
            <a:pPr lvl="1"/>
            <a:r>
              <a:rPr lang="en-US" sz="2800" dirty="0"/>
              <a:t>June 29  </a:t>
            </a:r>
            <a:r>
              <a:rPr lang="en-US" sz="2800" dirty="0">
                <a:solidFill>
                  <a:srgbClr val="0070C0"/>
                </a:solidFill>
              </a:rPr>
              <a:t>“That inspection revealed serious violations of subpart B of the Current Good Manufacturing Practice (CGMP), Hazard Analysis, and Risk-Based Preventive Controls for Human Food regulation, . . .(21 CFR 117) (CGMP &amp; PC Rule).  The violations include significant evidence of rodent activity and insanitary conditions throughout your facility.”</a:t>
            </a:r>
            <a:r>
              <a:rPr lang="en-US" sz="2800" dirty="0"/>
              <a:t> </a:t>
            </a:r>
          </a:p>
          <a:p>
            <a:r>
              <a:rPr lang="en-US" sz="2800" dirty="0"/>
              <a:t>Warning Letters issued for typical CGMP failures until:</a:t>
            </a:r>
          </a:p>
          <a:p>
            <a:pPr lvl="1"/>
            <a:endParaRPr lang="en-US" dirty="0"/>
          </a:p>
          <a:p>
            <a:pPr lvl="1"/>
            <a:endParaRPr lang="en-US"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99239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pic>
        <p:nvPicPr>
          <p:cNvPr id="2" name="Content Placeholder 1"/>
          <p:cNvPicPr>
            <a:picLocks noGrp="1" noChangeAspect="1"/>
          </p:cNvPicPr>
          <p:nvPr>
            <p:ph idx="1"/>
          </p:nvPr>
        </p:nvPicPr>
        <p:blipFill>
          <a:blip r:embed="rId2"/>
          <a:stretch>
            <a:fillRect/>
          </a:stretch>
        </p:blipFill>
        <p:spPr>
          <a:xfrm>
            <a:off x="5105400" y="1600200"/>
            <a:ext cx="3911272" cy="4114800"/>
          </a:xfrm>
          <a:prstGeom prst="rect">
            <a:avLst/>
          </a:prstGeom>
        </p:spPr>
      </p:pic>
      <p:sp>
        <p:nvSpPr>
          <p:cNvPr id="3" name="TextBox 2"/>
          <p:cNvSpPr txBox="1"/>
          <p:nvPr/>
        </p:nvSpPr>
        <p:spPr>
          <a:xfrm>
            <a:off x="314227" y="1752600"/>
            <a:ext cx="8711872" cy="4924425"/>
          </a:xfrm>
          <a:prstGeom prst="rect">
            <a:avLst/>
          </a:prstGeom>
          <a:noFill/>
        </p:spPr>
        <p:txBody>
          <a:bodyPr wrap="square" rtlCol="0">
            <a:spAutoFit/>
          </a:bodyPr>
          <a:lstStyle/>
          <a:p>
            <a:r>
              <a:rPr lang="en-US" sz="2900" dirty="0"/>
              <a:t>July 26, WL to RTE </a:t>
            </a:r>
          </a:p>
          <a:p>
            <a:r>
              <a:rPr lang="en-US" sz="2900" dirty="0"/>
              <a:t>breakfast cereal</a:t>
            </a:r>
          </a:p>
          <a:p>
            <a:r>
              <a:rPr lang="en-US" sz="2900" dirty="0"/>
              <a:t>manufacturer </a:t>
            </a:r>
          </a:p>
          <a:p>
            <a:r>
              <a:rPr lang="en-US" sz="2900" dirty="0">
                <a:solidFill>
                  <a:srgbClr val="0070C0"/>
                </a:solidFill>
              </a:rPr>
              <a:t>“Your hazard analysis did </a:t>
            </a:r>
          </a:p>
          <a:p>
            <a:r>
              <a:rPr lang="en-US" sz="2900" dirty="0">
                <a:solidFill>
                  <a:srgbClr val="0070C0"/>
                </a:solidFill>
              </a:rPr>
              <a:t>not identify a known or </a:t>
            </a:r>
          </a:p>
          <a:p>
            <a:r>
              <a:rPr lang="en-US" sz="2900" dirty="0">
                <a:solidFill>
                  <a:srgbClr val="0070C0"/>
                </a:solidFill>
              </a:rPr>
              <a:t>reasonably foreseeable </a:t>
            </a:r>
          </a:p>
          <a:p>
            <a:r>
              <a:rPr lang="en-US" sz="2900" dirty="0">
                <a:solidFill>
                  <a:srgbClr val="0070C0"/>
                </a:solidFill>
              </a:rPr>
              <a:t>hazard . . . to determine </a:t>
            </a:r>
          </a:p>
          <a:p>
            <a:r>
              <a:rPr lang="en-US" sz="2900" dirty="0">
                <a:solidFill>
                  <a:srgbClr val="0070C0"/>
                </a:solidFill>
              </a:rPr>
              <a:t>whether there are any </a:t>
            </a:r>
          </a:p>
          <a:p>
            <a:r>
              <a:rPr lang="en-US" sz="2900" dirty="0">
                <a:solidFill>
                  <a:srgbClr val="0070C0"/>
                </a:solidFill>
              </a:rPr>
              <a:t>hazards requiring a </a:t>
            </a:r>
          </a:p>
          <a:p>
            <a:r>
              <a:rPr lang="en-US" sz="2900" dirty="0">
                <a:solidFill>
                  <a:srgbClr val="0070C0"/>
                </a:solidFill>
              </a:rPr>
              <a:t>preventive control as required by 21 CFR 117.130(a)(1).”</a:t>
            </a:r>
          </a:p>
          <a:p>
            <a:endParaRPr lang="en-US" dirty="0"/>
          </a:p>
        </p:txBody>
      </p:sp>
      <p:sp>
        <p:nvSpPr>
          <p:cNvPr id="4" name="Footer Placeholder 3"/>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0321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3200" dirty="0">
                <a:solidFill>
                  <a:srgbClr val="0070C0"/>
                </a:solidFill>
              </a:rPr>
              <a:t>“Between September 29, 2016 and May 16, 2018, you . . . found Salmonella throughout your facility, including in cereal production rooms . . .  you had 81 positive Salmonella environmental samples and 32 positive Salmonella vector samples”   </a:t>
            </a:r>
          </a:p>
          <a:p>
            <a:r>
              <a:rPr lang="en-US" sz="3600" dirty="0">
                <a:solidFill>
                  <a:srgbClr val="C00000"/>
                </a:solidFill>
              </a:rPr>
              <a:t>113 </a:t>
            </a:r>
            <a:r>
              <a:rPr lang="en-US" sz="3600" i="1" dirty="0">
                <a:solidFill>
                  <a:srgbClr val="C00000"/>
                </a:solidFill>
              </a:rPr>
              <a:t>Salmonella</a:t>
            </a:r>
            <a:r>
              <a:rPr lang="en-US" sz="3600" dirty="0">
                <a:solidFill>
                  <a:srgbClr val="C00000"/>
                </a:solidFill>
              </a:rPr>
              <a:t> positive swabs?</a:t>
            </a:r>
          </a:p>
          <a:p>
            <a:endParaRPr lang="en-US" dirty="0"/>
          </a:p>
          <a:p>
            <a:pPr lvl="1"/>
            <a:endParaRPr lang="en-US"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229042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p:txBody>
          <a:bodyPr>
            <a:normAutofit/>
          </a:bodyPr>
          <a:lstStyle/>
          <a:p>
            <a:r>
              <a:rPr lang="en-US" sz="3200" dirty="0"/>
              <a:t>Positive results did not trigger a </a:t>
            </a:r>
            <a:r>
              <a:rPr lang="en-US" sz="3200" dirty="0">
                <a:solidFill>
                  <a:srgbClr val="0070C0"/>
                </a:solidFill>
              </a:rPr>
              <a:t>“reanalysis of your food safety plan as required by 21 CFR § 117.170(b)(4) and the identification of contamination of RTE cereal with environmental pathogens as a hazard requiring a preventive control (i.e., sanitation preventive control).”</a:t>
            </a:r>
          </a:p>
          <a:p>
            <a:r>
              <a:rPr lang="en-US" sz="3600" dirty="0">
                <a:solidFill>
                  <a:srgbClr val="FF0000"/>
                </a:solidFill>
              </a:rPr>
              <a:t>113 </a:t>
            </a:r>
            <a:r>
              <a:rPr lang="en-US" sz="3600" i="1" dirty="0">
                <a:solidFill>
                  <a:srgbClr val="FF0000"/>
                </a:solidFill>
              </a:rPr>
              <a:t>Salmonella</a:t>
            </a:r>
            <a:r>
              <a:rPr lang="en-US" sz="3600" dirty="0">
                <a:solidFill>
                  <a:srgbClr val="FF0000"/>
                </a:solidFill>
              </a:rPr>
              <a:t> positive swabs!</a:t>
            </a:r>
          </a:p>
          <a:p>
            <a:pPr lvl="1"/>
            <a:endParaRPr lang="en-US" dirty="0"/>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196875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PCHF Enforcement Has Begun</a:t>
            </a:r>
          </a:p>
        </p:txBody>
      </p:sp>
      <p:sp>
        <p:nvSpPr>
          <p:cNvPr id="3" name="Content Placeholder 2"/>
          <p:cNvSpPr>
            <a:spLocks noGrp="1"/>
          </p:cNvSpPr>
          <p:nvPr>
            <p:ph idx="1"/>
          </p:nvPr>
        </p:nvSpPr>
        <p:spPr>
          <a:xfrm>
            <a:off x="609600" y="1600200"/>
            <a:ext cx="8077200" cy="4572000"/>
          </a:xfrm>
        </p:spPr>
        <p:txBody>
          <a:bodyPr>
            <a:noAutofit/>
          </a:bodyPr>
          <a:lstStyle/>
          <a:p>
            <a:r>
              <a:rPr lang="en-US" sz="3600" dirty="0"/>
              <a:t>Nor did firm </a:t>
            </a:r>
            <a:r>
              <a:rPr lang="en-US" sz="3600" dirty="0">
                <a:solidFill>
                  <a:srgbClr val="0070C0"/>
                </a:solidFill>
              </a:rPr>
              <a:t>“implement [their] written corrective action procedures that must be taken if preventive controls are not properly implemented to comply with 21 CFR 117.150(a)(1) and (d).”</a:t>
            </a:r>
          </a:p>
          <a:p>
            <a:endParaRPr lang="en-US" sz="2400" dirty="0"/>
          </a:p>
          <a:p>
            <a:r>
              <a:rPr lang="en-US" sz="3600" dirty="0"/>
              <a:t>IMO, firm had a  SOP that looks good for customers but actually hard to do .</a:t>
            </a:r>
          </a:p>
        </p:txBody>
      </p:sp>
      <p:sp>
        <p:nvSpPr>
          <p:cNvPr id="2" name="Footer Placeholder 1"/>
          <p:cNvSpPr>
            <a:spLocks noGrp="1"/>
          </p:cNvSpPr>
          <p:nvPr>
            <p:ph type="ftr" sz="quarter" idx="11"/>
          </p:nvPr>
        </p:nvSpPr>
        <p:spPr/>
        <p:txBody>
          <a:bodyPr/>
          <a:lstStyle/>
          <a:p>
            <a:r>
              <a:rPr lang="en-US"/>
              <a:t>CMBreen LLC       charles.breen@outlook.com</a:t>
            </a:r>
            <a:endParaRPr lang="en-US" dirty="0"/>
          </a:p>
        </p:txBody>
      </p:sp>
    </p:spTree>
    <p:extLst>
      <p:ext uri="{BB962C8B-B14F-4D97-AF65-F5344CB8AC3E}">
        <p14:creationId xmlns:p14="http://schemas.microsoft.com/office/powerpoint/2010/main" val="40359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2006/documentManagement/type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479</TotalTime>
  <Words>985</Words>
  <Application>Microsoft Office PowerPoint</Application>
  <PresentationFormat>On-screen Show (4:3)</PresentationFormat>
  <Paragraphs>113</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Constantia</vt:lpstr>
      <vt:lpstr>Cooking 16x9</vt:lpstr>
      <vt:lpstr>FSMA at (almost) 9</vt:lpstr>
      <vt:lpstr>Jan 4, 2011 FSMA signed into law</vt:lpstr>
      <vt:lpstr>PCHF Enforcement Timeline Almost Complete</vt:lpstr>
      <vt:lpstr>PCHF Enforcement Has Begun</vt:lpstr>
      <vt:lpstr>PCHF Enforcement Has Begun</vt:lpstr>
      <vt:lpstr>PCHF Enforcement Has Begun</vt:lpstr>
      <vt:lpstr>PCHF Enforcement Has Begun</vt:lpstr>
      <vt:lpstr>PCHF Enforcement Has Begun</vt:lpstr>
      <vt:lpstr>PCHF Enforcement Has Begun</vt:lpstr>
      <vt:lpstr>PCHF Enforcement Has Begun</vt:lpstr>
      <vt:lpstr>PCHF Enforcement Has Begun</vt:lpstr>
      <vt:lpstr>PowerPoint Presentation</vt:lpstr>
      <vt:lpstr>PCHF Enforcement Has Begun</vt:lpstr>
      <vt:lpstr>PCHF Enforcement Has Begun</vt:lpstr>
      <vt:lpstr>PCHF Enforcement Has Begun</vt:lpstr>
      <vt:lpstr>PCHF Enforcement Has Begun</vt:lpstr>
      <vt:lpstr>PCHF Enforcement Has Begun</vt:lpstr>
      <vt:lpstr>PCHF Enforcement Has Begun</vt:lpstr>
      <vt:lpstr>PCHF Enforcement Has Begun</vt:lpstr>
      <vt:lpstr>PCHF Enforcement Has Begun</vt:lpstr>
      <vt:lpstr>PCHF Enforcement Has Begun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Charles M Breen</dc:creator>
  <cp:lastModifiedBy>Matthew Andrews</cp:lastModifiedBy>
  <cp:revision>30</cp:revision>
  <dcterms:created xsi:type="dcterms:W3CDTF">2018-09-18T23:13:47Z</dcterms:created>
  <dcterms:modified xsi:type="dcterms:W3CDTF">2018-09-21T14:03:25Z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