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2" r:id="rId3"/>
    <p:sldId id="283" r:id="rId4"/>
    <p:sldId id="263" r:id="rId5"/>
    <p:sldId id="264" r:id="rId6"/>
    <p:sldId id="268" r:id="rId7"/>
    <p:sldId id="260" r:id="rId8"/>
    <p:sldId id="259" r:id="rId9"/>
    <p:sldId id="265" r:id="rId10"/>
    <p:sldId id="267" r:id="rId11"/>
    <p:sldId id="269" r:id="rId12"/>
    <p:sldId id="270" r:id="rId13"/>
    <p:sldId id="271" r:id="rId14"/>
    <p:sldId id="279" r:id="rId15"/>
    <p:sldId id="273" r:id="rId16"/>
    <p:sldId id="272" r:id="rId17"/>
    <p:sldId id="274" r:id="rId18"/>
    <p:sldId id="275" r:id="rId19"/>
    <p:sldId id="276" r:id="rId20"/>
    <p:sldId id="277" r:id="rId21"/>
    <p:sldId id="278" r:id="rId22"/>
    <p:sldId id="280" r:id="rId23"/>
    <p:sldId id="281"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737" autoAdjust="0"/>
  </p:normalViewPr>
  <p:slideViewPr>
    <p:cSldViewPr snapToGrid="0">
      <p:cViewPr varScale="1">
        <p:scale>
          <a:sx n="104" d="100"/>
          <a:sy n="104" d="100"/>
        </p:scale>
        <p:origin x="816" y="114"/>
      </p:cViewPr>
      <p:guideLst>
        <p:guide orient="horz" pos="2160"/>
        <p:guide pos="3840"/>
      </p:guideLst>
    </p:cSldViewPr>
  </p:slideViewPr>
  <p:notesTextViewPr>
    <p:cViewPr>
      <p:scale>
        <a:sx n="1" d="1"/>
        <a:sy n="1" d="1"/>
      </p:scale>
      <p:origin x="0" y="0"/>
    </p:cViewPr>
  </p:notesTextViewPr>
  <p:notesViewPr>
    <p:cSldViewPr snapToGrid="0">
      <p:cViewPr varScale="1">
        <p:scale>
          <a:sx n="91" d="100"/>
          <a:sy n="91" d="100"/>
        </p:scale>
        <p:origin x="37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60FDE-D546-4613-99DA-321DEE0707B5}" type="datetimeFigureOut">
              <a:rPr lang="en-US" smtClean="0"/>
              <a:t>9/21/2018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7A3A9-17D4-4A53-B86F-D6AFD6F78DEE}" type="slidenum">
              <a:rPr lang="en-US" smtClean="0"/>
              <a:t>‹#›</a:t>
            </a:fld>
            <a:endParaRPr lang="en-US"/>
          </a:p>
        </p:txBody>
      </p:sp>
    </p:spTree>
    <p:extLst>
      <p:ext uri="{BB962C8B-B14F-4D97-AF65-F5344CB8AC3E}">
        <p14:creationId xmlns:p14="http://schemas.microsoft.com/office/powerpoint/2010/main" val="339541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morning, I’m excited to be your 0800 presenter, it’s the time of day where expectations are simple, so let’s see if I can manage them.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all the researchers here, everything went exactly to plan in the lab yesterday and I didn’t break anything.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regulators, there have been no public calls, I have no unexpected plan reviews, and you’ll be happy to hear that </a:t>
            </a:r>
            <a:r>
              <a:rPr lang="en-US" sz="1200" kern="1200" dirty="0" err="1">
                <a:solidFill>
                  <a:schemeClr val="tx1"/>
                </a:solidFill>
                <a:effectLst/>
                <a:latin typeface="+mn-lt"/>
                <a:ea typeface="+mn-ea"/>
                <a:cs typeface="+mn-cs"/>
              </a:rPr>
              <a:t>Campbells</a:t>
            </a:r>
            <a:r>
              <a:rPr lang="en-US" sz="1200" kern="1200" baseline="0" dirty="0">
                <a:solidFill>
                  <a:schemeClr val="tx1"/>
                </a:solidFill>
                <a:effectLst/>
                <a:latin typeface="+mn-lt"/>
                <a:ea typeface="+mn-ea"/>
                <a:cs typeface="+mn-cs"/>
              </a:rPr>
              <a:t> resort had no violations </a:t>
            </a:r>
            <a:r>
              <a:rPr lang="en-US" sz="1200" kern="1200" dirty="0">
                <a:solidFill>
                  <a:schemeClr val="tx1"/>
                </a:solidFill>
                <a:effectLst/>
                <a:latin typeface="+mn-lt"/>
                <a:ea typeface="+mn-ea"/>
                <a:cs typeface="+mn-cs"/>
              </a:rPr>
              <a:t>during the last inspection.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managers, don’t worry, nothing horrible happened while you were off shift and I’m going to let you finish your coffee before I need anything from you.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name is Austin Bouck and I’m the QA manager at EartH2o, a small bottled water and beverage company in central Oregon. We’ve got about 100 employees company-wide and about 30 at our manufacturing facility in Culver. I’ve also written about food safety for a long time on my website furfarmandfork.com.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I’m here to talk a little about lean. I’m not a six sigma black belt or otherwise formally trained, however I’ve been fortunate enough to be mentored by others in lean philosophy and encouraged to use those principals in all areas of the business, not just production.</a:t>
            </a:r>
          </a:p>
        </p:txBody>
      </p:sp>
      <p:sp>
        <p:nvSpPr>
          <p:cNvPr id="4" name="Slide Number Placeholder 3"/>
          <p:cNvSpPr>
            <a:spLocks noGrp="1"/>
          </p:cNvSpPr>
          <p:nvPr>
            <p:ph type="sldNum" sz="quarter" idx="10"/>
          </p:nvPr>
        </p:nvSpPr>
        <p:spPr/>
        <p:txBody>
          <a:bodyPr/>
          <a:lstStyle/>
          <a:p>
            <a:fld id="{1937A3A9-17D4-4A53-B86F-D6AFD6F78DEE}" type="slidenum">
              <a:rPr lang="en-US" smtClean="0"/>
              <a:t>1</a:t>
            </a:fld>
            <a:endParaRPr lang="en-US"/>
          </a:p>
        </p:txBody>
      </p:sp>
    </p:spTree>
    <p:extLst>
      <p:ext uri="{BB962C8B-B14F-4D97-AF65-F5344CB8AC3E}">
        <p14:creationId xmlns:p14="http://schemas.microsoft.com/office/powerpoint/2010/main" val="161196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take a look at our top line goals across the organization.</a:t>
            </a:r>
          </a:p>
          <a:p>
            <a:endParaRPr lang="en-US" dirty="0"/>
          </a:p>
          <a:p>
            <a:r>
              <a:rPr lang="en-US" dirty="0"/>
              <a:t>On</a:t>
            </a:r>
            <a:r>
              <a:rPr lang="en-US" baseline="0" dirty="0"/>
              <a:t> the quality side, obviously our number one goal is making sure that we’ve produced something safe and wholesome. No brainer.</a:t>
            </a:r>
          </a:p>
          <a:p>
            <a:endParaRPr lang="en-US" baseline="0" dirty="0"/>
          </a:p>
          <a:p>
            <a:r>
              <a:rPr lang="en-US" baseline="0" dirty="0"/>
              <a:t>Once that pre-requisite is complete, we work on “quality”. I like Brian </a:t>
            </a:r>
            <a:r>
              <a:rPr lang="en-US" baseline="0" dirty="0" err="1"/>
              <a:t>Armentrout’s</a:t>
            </a:r>
            <a:r>
              <a:rPr lang="en-US" baseline="0" dirty="0"/>
              <a:t> definition of the product “delivering what was promised”.</a:t>
            </a:r>
          </a:p>
          <a:p>
            <a:endParaRPr lang="en-US" baseline="0" dirty="0"/>
          </a:p>
          <a:p>
            <a:r>
              <a:rPr lang="en-US" baseline="0" dirty="0"/>
              <a:t>Then we hop into “where’s the next potential threat from” and do the quality thing of picking out that next piece of equipment, repair, validation that needs to happen.</a:t>
            </a:r>
          </a:p>
          <a:p>
            <a:endParaRPr lang="en-US" baseline="0" dirty="0"/>
          </a:p>
          <a:p>
            <a:r>
              <a:rPr lang="en-US" baseline="0" dirty="0"/>
              <a:t>In the middle we do things like argue over whether marketing copy is misleading, whether this particular customers version of truck inspections is met.</a:t>
            </a:r>
          </a:p>
          <a:p>
            <a:endParaRPr lang="en-US" baseline="0" dirty="0"/>
          </a:p>
          <a:p>
            <a:r>
              <a:rPr lang="en-US" baseline="0" dirty="0"/>
              <a:t>The production and sales side has a different viewpoint.</a:t>
            </a:r>
          </a:p>
          <a:p>
            <a:r>
              <a:rPr lang="en-US" baseline="0" dirty="0"/>
              <a:t>1</a:t>
            </a:r>
            <a:r>
              <a:rPr lang="en-US" baseline="30000" dirty="0"/>
              <a:t>st</a:t>
            </a:r>
            <a:r>
              <a:rPr lang="en-US" baseline="0" dirty="0"/>
              <a:t>, and remember, this is another “culture” standard everyone is striving for, they want to keep the personnel safe.</a:t>
            </a:r>
          </a:p>
          <a:p>
            <a:r>
              <a:rPr lang="en-US" baseline="0" dirty="0"/>
              <a:t>Then we want to produce things as quickly as possible with the minimal amount of resources. This includes what we throw away.</a:t>
            </a:r>
          </a:p>
          <a:p>
            <a:r>
              <a:rPr lang="en-US" baseline="0" dirty="0"/>
              <a:t>Finally, the more predictable things are, the more efficient we can be. And when it can’t be predictable, we need to be nimble.</a:t>
            </a:r>
          </a:p>
        </p:txBody>
      </p:sp>
      <p:sp>
        <p:nvSpPr>
          <p:cNvPr id="4" name="Slide Number Placeholder 3"/>
          <p:cNvSpPr>
            <a:spLocks noGrp="1"/>
          </p:cNvSpPr>
          <p:nvPr>
            <p:ph type="sldNum" sz="quarter" idx="10"/>
          </p:nvPr>
        </p:nvSpPr>
        <p:spPr/>
        <p:txBody>
          <a:bodyPr/>
          <a:lstStyle/>
          <a:p>
            <a:fld id="{1937A3A9-17D4-4A53-B86F-D6AFD6F78DEE}" type="slidenum">
              <a:rPr lang="en-US" smtClean="0"/>
              <a:t>11</a:t>
            </a:fld>
            <a:endParaRPr lang="en-US"/>
          </a:p>
        </p:txBody>
      </p:sp>
    </p:spTree>
    <p:extLst>
      <p:ext uri="{BB962C8B-B14F-4D97-AF65-F5344CB8AC3E}">
        <p14:creationId xmlns:p14="http://schemas.microsoft.com/office/powerpoint/2010/main" val="182949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Oftentimes when our production</a:t>
            </a:r>
            <a:r>
              <a:rPr lang="en-US" baseline="0" dirty="0"/>
              <a:t> and sales teams reach out to us to help with their goals. They’re framed in such a way that our guard goes up. It smells of bad food safety culture, of a lack of appreciation for food safety, and the immediate feeling is to jump into that “required waste” defense of “it cost’s what it costs”.</a:t>
            </a:r>
          </a:p>
          <a:p>
            <a:endParaRPr lang="en-US" baseline="0" dirty="0"/>
          </a:p>
          <a:p>
            <a:r>
              <a:rPr lang="en-US" baseline="0" dirty="0"/>
              <a:t>If we’re going to support business goals without eroding our budding food safety culture, these initiatives need to be framed from a quality perspective.</a:t>
            </a:r>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12</a:t>
            </a:fld>
            <a:endParaRPr lang="en-US"/>
          </a:p>
        </p:txBody>
      </p:sp>
    </p:spTree>
    <p:extLst>
      <p:ext uri="{BB962C8B-B14F-4D97-AF65-F5344CB8AC3E}">
        <p14:creationId xmlns:p14="http://schemas.microsoft.com/office/powerpoint/2010/main" val="73787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13</a:t>
            </a:fld>
            <a:endParaRPr lang="en-US"/>
          </a:p>
        </p:txBody>
      </p:sp>
    </p:spTree>
    <p:extLst>
      <p:ext uri="{BB962C8B-B14F-4D97-AF65-F5344CB8AC3E}">
        <p14:creationId xmlns:p14="http://schemas.microsoft.com/office/powerpoint/2010/main" val="52452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14</a:t>
            </a:fld>
            <a:endParaRPr lang="en-US"/>
          </a:p>
        </p:txBody>
      </p:sp>
    </p:spTree>
    <p:extLst>
      <p:ext uri="{BB962C8B-B14F-4D97-AF65-F5344CB8AC3E}">
        <p14:creationId xmlns:p14="http://schemas.microsoft.com/office/powerpoint/2010/main" val="524521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15</a:t>
            </a:fld>
            <a:endParaRPr lang="en-US"/>
          </a:p>
        </p:txBody>
      </p:sp>
    </p:spTree>
    <p:extLst>
      <p:ext uri="{BB962C8B-B14F-4D97-AF65-F5344CB8AC3E}">
        <p14:creationId xmlns:p14="http://schemas.microsoft.com/office/powerpoint/2010/main" val="524521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16</a:t>
            </a:fld>
            <a:endParaRPr lang="en-US"/>
          </a:p>
        </p:txBody>
      </p:sp>
    </p:spTree>
    <p:extLst>
      <p:ext uri="{BB962C8B-B14F-4D97-AF65-F5344CB8AC3E}">
        <p14:creationId xmlns:p14="http://schemas.microsoft.com/office/powerpoint/2010/main" val="392682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17</a:t>
            </a:fld>
            <a:endParaRPr lang="en-US"/>
          </a:p>
        </p:txBody>
      </p:sp>
    </p:spTree>
    <p:extLst>
      <p:ext uri="{BB962C8B-B14F-4D97-AF65-F5344CB8AC3E}">
        <p14:creationId xmlns:p14="http://schemas.microsoft.com/office/powerpoint/2010/main" val="941663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18</a:t>
            </a:fld>
            <a:endParaRPr lang="en-US"/>
          </a:p>
        </p:txBody>
      </p:sp>
    </p:spTree>
    <p:extLst>
      <p:ext uri="{BB962C8B-B14F-4D97-AF65-F5344CB8AC3E}">
        <p14:creationId xmlns:p14="http://schemas.microsoft.com/office/powerpoint/2010/main" val="272221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19</a:t>
            </a:fld>
            <a:endParaRPr lang="en-US"/>
          </a:p>
        </p:txBody>
      </p:sp>
    </p:spTree>
    <p:extLst>
      <p:ext uri="{BB962C8B-B14F-4D97-AF65-F5344CB8AC3E}">
        <p14:creationId xmlns:p14="http://schemas.microsoft.com/office/powerpoint/2010/main" val="169175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20</a:t>
            </a:fld>
            <a:endParaRPr lang="en-US"/>
          </a:p>
        </p:txBody>
      </p:sp>
    </p:spTree>
    <p:extLst>
      <p:ext uri="{BB962C8B-B14F-4D97-AF65-F5344CB8AC3E}">
        <p14:creationId xmlns:p14="http://schemas.microsoft.com/office/powerpoint/2010/main" val="317328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I’ve had the privilege of working in a lot of different quality roles, like many folks I started out in highly technical positions like microbiology and label review, I’ve had supervisory and policy time working with the floor, and I’ve now been running my own quality program for the past 3 years at EartH2O.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love what I do, but beyond the wonderful discussions we’ve had this week about keeping the food supply safe or trying to feed the world, anyone working in food safety or quality crashes against an unrelenting fact.</a:t>
            </a:r>
          </a:p>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2</a:t>
            </a:fld>
            <a:endParaRPr lang="en-US"/>
          </a:p>
        </p:txBody>
      </p:sp>
    </p:spTree>
    <p:extLst>
      <p:ext uri="{BB962C8B-B14F-4D97-AF65-F5344CB8AC3E}">
        <p14:creationId xmlns:p14="http://schemas.microsoft.com/office/powerpoint/2010/main" val="287239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21</a:t>
            </a:fld>
            <a:endParaRPr lang="en-US"/>
          </a:p>
        </p:txBody>
      </p:sp>
    </p:spTree>
    <p:extLst>
      <p:ext uri="{BB962C8B-B14F-4D97-AF65-F5344CB8AC3E}">
        <p14:creationId xmlns:p14="http://schemas.microsoft.com/office/powerpoint/2010/main" val="274529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as a business activity, it needs to be healthy, profitable, and continually improving it’s ability to do one thing, provide goods and services at a sustainable cost.</a:t>
            </a:r>
          </a:p>
        </p:txBody>
      </p:sp>
      <p:sp>
        <p:nvSpPr>
          <p:cNvPr id="4" name="Slide Number Placeholder 3"/>
          <p:cNvSpPr>
            <a:spLocks noGrp="1"/>
          </p:cNvSpPr>
          <p:nvPr>
            <p:ph type="sldNum" sz="quarter" idx="10"/>
          </p:nvPr>
        </p:nvSpPr>
        <p:spPr/>
        <p:txBody>
          <a:bodyPr/>
          <a:lstStyle/>
          <a:p>
            <a:fld id="{1937A3A9-17D4-4A53-B86F-D6AFD6F78DEE}" type="slidenum">
              <a:rPr lang="en-US" smtClean="0"/>
              <a:t>4</a:t>
            </a:fld>
            <a:endParaRPr lang="en-US"/>
          </a:p>
        </p:txBody>
      </p:sp>
    </p:spTree>
    <p:extLst>
      <p:ext uri="{BB962C8B-B14F-4D97-AF65-F5344CB8AC3E}">
        <p14:creationId xmlns:p14="http://schemas.microsoft.com/office/powerpoint/2010/main" val="341723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Many of you have probably attended Lean Six Sigma training that includes a lot of Japanese. As</a:t>
            </a:r>
            <a:r>
              <a:rPr lang="en-US" baseline="0" dirty="0"/>
              <a:t> helpful as that is for making us feel credentialed following the training, it’s much more important to focus on the key elements of the philosophy.</a:t>
            </a:r>
            <a:endParaRPr lang="en-US" dirty="0"/>
          </a:p>
          <a:p>
            <a:endParaRPr lang="en-US" dirty="0"/>
          </a:p>
          <a:p>
            <a:endParaRPr lang="en-US" dirty="0"/>
          </a:p>
          <a:p>
            <a:r>
              <a:rPr lang="en-US" dirty="0"/>
              <a:t>A lean six sigma approach is constantly on the hunt for waste, either in capacity, people, resources, excessive/unnecessary activity, and specifically targets work performed that is not valued by the customer. At it’s heart we’re using systemic tools to focus</a:t>
            </a:r>
            <a:r>
              <a:rPr lang="en-US" baseline="0" dirty="0"/>
              <a:t> on our highest priority areas for continuous improvement, and reduction in variation that leads to unpredictability.</a:t>
            </a:r>
            <a:endParaRPr lang="en-US" dirty="0"/>
          </a:p>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5</a:t>
            </a:fld>
            <a:endParaRPr lang="en-US"/>
          </a:p>
        </p:txBody>
      </p:sp>
    </p:spTree>
    <p:extLst>
      <p:ext uri="{BB962C8B-B14F-4D97-AF65-F5344CB8AC3E}">
        <p14:creationId xmlns:p14="http://schemas.microsoft.com/office/powerpoint/2010/main" val="279452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key word there is waste. So let’s define it.</a:t>
            </a:r>
          </a:p>
          <a:p>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6</a:t>
            </a:fld>
            <a:endParaRPr lang="en-US"/>
          </a:p>
        </p:txBody>
      </p:sp>
    </p:spTree>
    <p:extLst>
      <p:ext uri="{BB962C8B-B14F-4D97-AF65-F5344CB8AC3E}">
        <p14:creationId xmlns:p14="http://schemas.microsoft.com/office/powerpoint/2010/main" val="2794525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team is not going to be thrilled about their T-shirt swag this year.</a:t>
            </a:r>
          </a:p>
          <a:p>
            <a:endParaRPr lang="en-US" dirty="0"/>
          </a:p>
          <a:p>
            <a:r>
              <a:rPr lang="en-US" dirty="0"/>
              <a:t>Even for those of us running pilot facilities at one of the universities, the “perfect” food safety culture remains elusive. The best case scenarios are strong top level support, but there’s always going to be someone in the organization that doesn’t hold those values as high.</a:t>
            </a:r>
          </a:p>
          <a:p>
            <a:endParaRPr lang="en-US" dirty="0"/>
          </a:p>
          <a:p>
            <a:r>
              <a:rPr lang="en-US" dirty="0"/>
              <a:t>Which leaves us with the other common arguments for our existence (refer to slide):</a:t>
            </a:r>
          </a:p>
          <a:p>
            <a:endParaRPr lang="en-US" dirty="0"/>
          </a:p>
          <a:p>
            <a:r>
              <a:rPr lang="en-US" dirty="0"/>
              <a:t>I don’t like being considered a necessary evil as far as the bottom line is concerned. Unless you have had an accident recently, you don’t exactly get a warm fuzzy feeling whenever you pay for home or car insurance. I don’t want my company to feel that way about me. The numbers may make sense, but nothing exciting</a:t>
            </a:r>
            <a:r>
              <a:rPr lang="en-US" baseline="0" dirty="0"/>
              <a:t> that is going to help it feel like an investment.</a:t>
            </a:r>
            <a:endParaRPr lang="en-US" dirty="0"/>
          </a:p>
          <a:p>
            <a:endParaRPr lang="en-US" dirty="0"/>
          </a:p>
          <a:p>
            <a:r>
              <a:rPr lang="en-US" dirty="0"/>
              <a:t>Maintaining certifications can definitely feel better, but as the goalposts continue to move these things continue to feel pre-requisite rather than an advantage. Everyone here working with big retailers can attest to keeping multiple schemes in place.</a:t>
            </a:r>
          </a:p>
          <a:p>
            <a:endParaRPr lang="en-US" dirty="0"/>
          </a:p>
          <a:p>
            <a:r>
              <a:rPr lang="en-US" dirty="0"/>
              <a:t>The last one may be true, but I also don’t always want to be the dentist shamefully telling you to floss. The</a:t>
            </a:r>
            <a:r>
              <a:rPr lang="en-US" baseline="0" dirty="0"/>
              <a:t> CEO may</a:t>
            </a:r>
            <a:r>
              <a:rPr lang="en-US" dirty="0"/>
              <a:t> know I’m right, but no</a:t>
            </a:r>
            <a:r>
              <a:rPr lang="en-US" baseline="0" dirty="0"/>
              <a:t> one is</a:t>
            </a:r>
            <a:r>
              <a:rPr lang="en-US" dirty="0"/>
              <a:t> not exactly psyched</a:t>
            </a:r>
            <a:r>
              <a:rPr lang="en-US" baseline="0" dirty="0"/>
              <a:t> about the feedback. There’s only so much Parnell and </a:t>
            </a:r>
            <a:r>
              <a:rPr lang="en-US" baseline="0" dirty="0" err="1"/>
              <a:t>DeCoster</a:t>
            </a:r>
            <a:r>
              <a:rPr lang="en-US" baseline="0" dirty="0"/>
              <a:t> I can mention at every annual meeting.</a:t>
            </a:r>
            <a:endParaRPr lang="en-US" dirty="0"/>
          </a:p>
        </p:txBody>
      </p:sp>
      <p:sp>
        <p:nvSpPr>
          <p:cNvPr id="4" name="Slide Number Placeholder 3"/>
          <p:cNvSpPr>
            <a:spLocks noGrp="1"/>
          </p:cNvSpPr>
          <p:nvPr>
            <p:ph type="sldNum" sz="quarter" idx="10"/>
          </p:nvPr>
        </p:nvSpPr>
        <p:spPr/>
        <p:txBody>
          <a:bodyPr/>
          <a:lstStyle/>
          <a:p>
            <a:fld id="{1937A3A9-17D4-4A53-B86F-D6AFD6F78DEE}" type="slidenum">
              <a:rPr lang="en-US" smtClean="0"/>
              <a:t>7</a:t>
            </a:fld>
            <a:endParaRPr lang="en-US"/>
          </a:p>
        </p:txBody>
      </p:sp>
    </p:spTree>
    <p:extLst>
      <p:ext uri="{BB962C8B-B14F-4D97-AF65-F5344CB8AC3E}">
        <p14:creationId xmlns:p14="http://schemas.microsoft.com/office/powerpoint/2010/main" val="4159964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37A3A9-17D4-4A53-B86F-D6AFD6F78DEE}" type="slidenum">
              <a:rPr lang="en-US" smtClean="0"/>
              <a:t>8</a:t>
            </a:fld>
            <a:endParaRPr lang="en-US"/>
          </a:p>
        </p:txBody>
      </p:sp>
    </p:spTree>
    <p:extLst>
      <p:ext uri="{BB962C8B-B14F-4D97-AF65-F5344CB8AC3E}">
        <p14:creationId xmlns:p14="http://schemas.microsoft.com/office/powerpoint/2010/main" val="192681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9</a:t>
            </a:fld>
            <a:endParaRPr lang="en-US"/>
          </a:p>
        </p:txBody>
      </p:sp>
    </p:spTree>
    <p:extLst>
      <p:ext uri="{BB962C8B-B14F-4D97-AF65-F5344CB8AC3E}">
        <p14:creationId xmlns:p14="http://schemas.microsoft.com/office/powerpoint/2010/main" val="95865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37A3A9-17D4-4A53-B86F-D6AFD6F78DEE}" type="slidenum">
              <a:rPr lang="en-US" smtClean="0"/>
              <a:t>10</a:t>
            </a:fld>
            <a:endParaRPr lang="en-US"/>
          </a:p>
        </p:txBody>
      </p:sp>
    </p:spTree>
    <p:extLst>
      <p:ext uri="{BB962C8B-B14F-4D97-AF65-F5344CB8AC3E}">
        <p14:creationId xmlns:p14="http://schemas.microsoft.com/office/powerpoint/2010/main" val="2313891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F084-CFDC-4167-A560-AB2B48619F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475EB-8B50-422C-9F7E-53E12DD017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0412D-03A9-4EA1-939D-D37CDD2EF3FB}"/>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429AAA43-AFD8-4E8E-9ED1-F59CAC1A1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BFE4A-6A9C-4E00-BA67-66D2334C2D46}"/>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75853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8E6BB-4695-4020-9133-8D2E39FB6C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DF4CB4-3F2B-40E2-8262-DFBDC5C097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04245-0E25-4E8D-9361-9B31CC32E458}"/>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196878C4-3306-4489-9503-401AD3347C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C18CFE-14A3-4E89-B549-F998255522B9}"/>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277562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07009B-1897-4B6F-B5CB-5A4708A95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4058E-B1F6-427B-9DCA-814BE93FE9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7230C-13AB-451B-B4AF-56DD2A096D4A}"/>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26A35B8E-31FC-4847-ACE3-A37F3A504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CCE64-1D02-43BA-A4D2-4934761980E3}"/>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171667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0210-00F6-42AD-BBE6-1DEB9E7A3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8D0D7C-60CB-4F7E-9E8E-A8D7A98A15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8AAA1-EF44-401C-8F99-849C9748BCFF}"/>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2B287065-410F-4D91-8037-B07743296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88FD1-B712-41D0-A5D7-58006A3BEAD4}"/>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2628163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C454-AF9E-48A2-90A4-E91BC1E86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770F53-06D5-47D6-B6F5-AEBA7746E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A9DBFF-16BB-4B0B-BA6D-E81242C611CE}"/>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FCDA0889-E3B4-40CB-9B49-3B87212B3D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C5CA0-1048-484E-BE9E-ADBB42076557}"/>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224935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E398B-A588-444E-BD53-A3237D6DE6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EDED5-C918-47BA-AD34-D9DC28B145E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D2E490-BD4F-4914-A35F-4523BFE750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1A67F-3584-4329-83A7-B344416E51FC}"/>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6" name="Footer Placeholder 5">
            <a:extLst>
              <a:ext uri="{FF2B5EF4-FFF2-40B4-BE49-F238E27FC236}">
                <a16:creationId xmlns:a16="http://schemas.microsoft.com/office/drawing/2014/main" id="{F8A3DDD3-D2C2-4D52-AD04-7827D78895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24044-77D3-44AE-AE28-6A63238D606B}"/>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4201793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8B36-F31D-48AC-B84E-60650D7817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DC844-8BB7-4157-A815-D7C0076DB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52ABD0-8C4B-44B7-A35D-E1C33D986F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2A69CB-AF4B-4123-ADBD-EABB49B3B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14F861-9976-41D9-9A61-C43CDD8423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D94A6-CFD1-43E8-83E5-C741BA6FA281}"/>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8" name="Footer Placeholder 7">
            <a:extLst>
              <a:ext uri="{FF2B5EF4-FFF2-40B4-BE49-F238E27FC236}">
                <a16:creationId xmlns:a16="http://schemas.microsoft.com/office/drawing/2014/main" id="{41E993DC-C5C1-4822-A457-BC10DC4B5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C1415C-C5C8-4F04-9FE1-418A2C33B1F2}"/>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412060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823C-E763-4F01-AB9E-3C07AB406B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61D937-F471-4910-AACF-51D3ECBE180E}"/>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4" name="Footer Placeholder 3">
            <a:extLst>
              <a:ext uri="{FF2B5EF4-FFF2-40B4-BE49-F238E27FC236}">
                <a16:creationId xmlns:a16="http://schemas.microsoft.com/office/drawing/2014/main" id="{F1EB31F1-AC87-429D-941E-84C1CC36A4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AF9BE5-8623-4446-B73A-B2687F4A42D3}"/>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281433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A5E26-B8A7-4AB8-84A4-C1928E3007D6}"/>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3" name="Footer Placeholder 2">
            <a:extLst>
              <a:ext uri="{FF2B5EF4-FFF2-40B4-BE49-F238E27FC236}">
                <a16:creationId xmlns:a16="http://schemas.microsoft.com/office/drawing/2014/main" id="{2439DAA4-94B6-434C-A8DC-EC7AA3B419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0A51DB-E7D6-4C2A-A50A-EB7A1A5CAABA}"/>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160343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93E5-D4C4-4E10-9F8B-A5D5ECB17C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CB7058-1826-4677-AD69-1B6D32A5EF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8AB29F-D9A8-4D70-83B0-C2116344D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73424-5002-45B8-A063-8E8CA5792832}"/>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6" name="Footer Placeholder 5">
            <a:extLst>
              <a:ext uri="{FF2B5EF4-FFF2-40B4-BE49-F238E27FC236}">
                <a16:creationId xmlns:a16="http://schemas.microsoft.com/office/drawing/2014/main" id="{A66B3D3E-FDEF-40D2-9DC8-14F3492D13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1151F-352A-4373-B7E6-EF279D563F5B}"/>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94506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5F64C-6919-42C0-87B3-325A6C1187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5A216D-AD4B-4DF2-BA8A-F2761720D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D2537D-A9AE-43D0-B492-9F62407EC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232190-F771-4286-85CA-F05E322579F1}"/>
              </a:ext>
            </a:extLst>
          </p:cNvPr>
          <p:cNvSpPr>
            <a:spLocks noGrp="1"/>
          </p:cNvSpPr>
          <p:nvPr>
            <p:ph type="dt" sz="half" idx="10"/>
          </p:nvPr>
        </p:nvSpPr>
        <p:spPr/>
        <p:txBody>
          <a:bodyPr/>
          <a:lstStyle/>
          <a:p>
            <a:fld id="{D761C123-B8DF-4077-A10A-DA0FAF2FCEAC}" type="datetimeFigureOut">
              <a:rPr lang="en-US" smtClean="0"/>
              <a:t>9/21/2018</a:t>
            </a:fld>
            <a:endParaRPr lang="en-US"/>
          </a:p>
        </p:txBody>
      </p:sp>
      <p:sp>
        <p:nvSpPr>
          <p:cNvPr id="6" name="Footer Placeholder 5">
            <a:extLst>
              <a:ext uri="{FF2B5EF4-FFF2-40B4-BE49-F238E27FC236}">
                <a16:creationId xmlns:a16="http://schemas.microsoft.com/office/drawing/2014/main" id="{63C44087-6B5C-45AE-8B53-AF3AA2FA53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CECFE-AA44-48EE-8AA3-8E210F05DDC9}"/>
              </a:ext>
            </a:extLst>
          </p:cNvPr>
          <p:cNvSpPr>
            <a:spLocks noGrp="1"/>
          </p:cNvSpPr>
          <p:nvPr>
            <p:ph type="sldNum" sz="quarter" idx="12"/>
          </p:nvPr>
        </p:nvSpPr>
        <p:spPr/>
        <p:txBody>
          <a:bodyPr/>
          <a:lstStyle/>
          <a:p>
            <a:fld id="{1D5230D0-ACFC-4EAB-9731-29A64137E487}" type="slidenum">
              <a:rPr lang="en-US" smtClean="0"/>
              <a:t>‹#›</a:t>
            </a:fld>
            <a:endParaRPr lang="en-US"/>
          </a:p>
        </p:txBody>
      </p:sp>
    </p:spTree>
    <p:extLst>
      <p:ext uri="{BB962C8B-B14F-4D97-AF65-F5344CB8AC3E}">
        <p14:creationId xmlns:p14="http://schemas.microsoft.com/office/powerpoint/2010/main" val="1520460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C80CD-D5E8-4944-A414-3B881D2BD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84E1E5-755E-43AC-AFEF-F61B87BAD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683AE-5DCC-499B-B8F6-DCC4A6273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1C123-B8DF-4077-A10A-DA0FAF2FCEAC}" type="datetimeFigureOut">
              <a:rPr lang="en-US" smtClean="0"/>
              <a:t>9/21/2018</a:t>
            </a:fld>
            <a:endParaRPr lang="en-US"/>
          </a:p>
        </p:txBody>
      </p:sp>
      <p:sp>
        <p:nvSpPr>
          <p:cNvPr id="5" name="Footer Placeholder 4">
            <a:extLst>
              <a:ext uri="{FF2B5EF4-FFF2-40B4-BE49-F238E27FC236}">
                <a16:creationId xmlns:a16="http://schemas.microsoft.com/office/drawing/2014/main" id="{061FD045-02B1-48C5-862C-FE1579F422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F16C8F-3A83-4242-8292-24577383A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5230D0-ACFC-4EAB-9731-29A64137E487}" type="slidenum">
              <a:rPr lang="en-US" smtClean="0"/>
              <a:t>‹#›</a:t>
            </a:fld>
            <a:endParaRPr lang="en-US"/>
          </a:p>
        </p:txBody>
      </p:sp>
    </p:spTree>
    <p:extLst>
      <p:ext uri="{BB962C8B-B14F-4D97-AF65-F5344CB8AC3E}">
        <p14:creationId xmlns:p14="http://schemas.microsoft.com/office/powerpoint/2010/main" val="263427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5AFE-252B-47DF-A8CB-F5BDF3EEBAEC}"/>
              </a:ext>
            </a:extLst>
          </p:cNvPr>
          <p:cNvSpPr>
            <a:spLocks noGrp="1"/>
          </p:cNvSpPr>
          <p:nvPr>
            <p:ph type="ctrTitle"/>
          </p:nvPr>
        </p:nvSpPr>
        <p:spPr>
          <a:xfrm>
            <a:off x="1524000" y="166976"/>
            <a:ext cx="9144000" cy="1156377"/>
          </a:xfrm>
        </p:spPr>
        <p:txBody>
          <a:bodyPr/>
          <a:lstStyle/>
          <a:p>
            <a:r>
              <a:rPr lang="en-US" dirty="0"/>
              <a:t>More than Overhead</a:t>
            </a:r>
          </a:p>
        </p:txBody>
      </p:sp>
      <p:sp>
        <p:nvSpPr>
          <p:cNvPr id="3" name="Subtitle 2">
            <a:extLst>
              <a:ext uri="{FF2B5EF4-FFF2-40B4-BE49-F238E27FC236}">
                <a16:creationId xmlns:a16="http://schemas.microsoft.com/office/drawing/2014/main" id="{B6E9FB99-7C36-4474-AE84-51DA27D685E9}"/>
              </a:ext>
            </a:extLst>
          </p:cNvPr>
          <p:cNvSpPr>
            <a:spLocks noGrp="1"/>
          </p:cNvSpPr>
          <p:nvPr>
            <p:ph type="subTitle" idx="1"/>
          </p:nvPr>
        </p:nvSpPr>
        <p:spPr>
          <a:xfrm>
            <a:off x="1524000" y="2601119"/>
            <a:ext cx="9144000" cy="1655762"/>
          </a:xfrm>
        </p:spPr>
        <p:txBody>
          <a:bodyPr>
            <a:normAutofit fontScale="77500" lnSpcReduction="20000"/>
          </a:bodyPr>
          <a:lstStyle/>
          <a:p>
            <a:r>
              <a:rPr lang="en-US" dirty="0"/>
              <a:t>Combining FSQA and lean objectives to add value to your company</a:t>
            </a:r>
          </a:p>
          <a:p>
            <a:endParaRPr lang="en-US" dirty="0"/>
          </a:p>
          <a:p>
            <a:endParaRPr lang="en-US" dirty="0"/>
          </a:p>
          <a:p>
            <a:r>
              <a:rPr lang="en-US" dirty="0"/>
              <a:t>Austin Bouck</a:t>
            </a:r>
          </a:p>
          <a:p>
            <a:r>
              <a:rPr lang="en-US" dirty="0"/>
              <a:t>EartH</a:t>
            </a:r>
            <a:r>
              <a:rPr lang="en-US" baseline="-25000" dirty="0"/>
              <a:t>2</a:t>
            </a:r>
            <a:r>
              <a:rPr lang="en-US" dirty="0"/>
              <a:t>O - Furfarmandfork.com</a:t>
            </a:r>
          </a:p>
        </p:txBody>
      </p:sp>
      <p:pic>
        <p:nvPicPr>
          <p:cNvPr id="4" name="Picture 3">
            <a:extLst>
              <a:ext uri="{FF2B5EF4-FFF2-40B4-BE49-F238E27FC236}">
                <a16:creationId xmlns:a16="http://schemas.microsoft.com/office/drawing/2014/main" id="{36C5CC3B-2BB3-4E57-B3BC-A903A97469C3}"/>
              </a:ext>
            </a:extLst>
          </p:cNvPr>
          <p:cNvPicPr>
            <a:picLocks noChangeAspect="1"/>
          </p:cNvPicPr>
          <p:nvPr/>
        </p:nvPicPr>
        <p:blipFill>
          <a:blip r:embed="rId3"/>
          <a:stretch>
            <a:fillRect/>
          </a:stretch>
        </p:blipFill>
        <p:spPr>
          <a:xfrm>
            <a:off x="80962" y="4728210"/>
            <a:ext cx="2886075" cy="1790700"/>
          </a:xfrm>
          <a:prstGeom prst="rect">
            <a:avLst/>
          </a:prstGeom>
        </p:spPr>
      </p:pic>
      <p:pic>
        <p:nvPicPr>
          <p:cNvPr id="6" name="Picture 5">
            <a:extLst>
              <a:ext uri="{FF2B5EF4-FFF2-40B4-BE49-F238E27FC236}">
                <a16:creationId xmlns:a16="http://schemas.microsoft.com/office/drawing/2014/main" id="{3E772941-8246-4EBA-A520-2EE9914AD8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6931" y="4435132"/>
            <a:ext cx="2423852" cy="2071314"/>
          </a:xfrm>
          <a:prstGeom prst="rect">
            <a:avLst/>
          </a:prstGeom>
        </p:spPr>
      </p:pic>
    </p:spTree>
    <p:extLst>
      <p:ext uri="{BB962C8B-B14F-4D97-AF65-F5344CB8AC3E}">
        <p14:creationId xmlns:p14="http://schemas.microsoft.com/office/powerpoint/2010/main" val="4212001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C906-0926-42D6-9BA7-EBF0B5159876}"/>
              </a:ext>
            </a:extLst>
          </p:cNvPr>
          <p:cNvSpPr>
            <a:spLocks noGrp="1"/>
          </p:cNvSpPr>
          <p:nvPr>
            <p:ph type="title"/>
          </p:nvPr>
        </p:nvSpPr>
        <p:spPr/>
        <p:txBody>
          <a:bodyPr/>
          <a:lstStyle/>
          <a:p>
            <a:r>
              <a:rPr lang="en-US" i="1" dirty="0"/>
              <a:t>Underutilization</a:t>
            </a:r>
          </a:p>
        </p:txBody>
      </p:sp>
      <p:sp>
        <p:nvSpPr>
          <p:cNvPr id="3" name="Content Placeholder 2">
            <a:extLst>
              <a:ext uri="{FF2B5EF4-FFF2-40B4-BE49-F238E27FC236}">
                <a16:creationId xmlns:a16="http://schemas.microsoft.com/office/drawing/2014/main" id="{8F5E4593-C74B-4D65-85BD-FDF8DEF9323B}"/>
              </a:ext>
            </a:extLst>
          </p:cNvPr>
          <p:cNvSpPr>
            <a:spLocks noGrp="1"/>
          </p:cNvSpPr>
          <p:nvPr>
            <p:ph idx="1"/>
          </p:nvPr>
        </p:nvSpPr>
        <p:spPr/>
        <p:txBody>
          <a:bodyPr/>
          <a:lstStyle/>
          <a:p>
            <a:r>
              <a:rPr lang="en-US" dirty="0"/>
              <a:t>QA teams are made up of analytical, scientific problem solvers with a principal goal: reduce risk of product defects/hazards in production processes.</a:t>
            </a:r>
          </a:p>
          <a:p>
            <a:endParaRPr lang="en-US" dirty="0"/>
          </a:p>
          <a:p>
            <a:endParaRPr lang="en-US" dirty="0"/>
          </a:p>
          <a:p>
            <a:r>
              <a:rPr lang="en-US" dirty="0"/>
              <a:t>If we determine where this goal collides with production goals, we’ve found opportunity.</a:t>
            </a:r>
          </a:p>
        </p:txBody>
      </p:sp>
    </p:spTree>
    <p:extLst>
      <p:ext uri="{BB962C8B-B14F-4D97-AF65-F5344CB8AC3E}">
        <p14:creationId xmlns:p14="http://schemas.microsoft.com/office/powerpoint/2010/main" val="53549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5" y="365125"/>
            <a:ext cx="11842865" cy="1325563"/>
          </a:xfrm>
        </p:spPr>
        <p:txBody>
          <a:bodyPr/>
          <a:lstStyle/>
          <a:p>
            <a:r>
              <a:rPr lang="en-US" dirty="0"/>
              <a:t>Quality Goals			Production/Sales Goals</a:t>
            </a:r>
          </a:p>
        </p:txBody>
      </p:sp>
      <p:sp>
        <p:nvSpPr>
          <p:cNvPr id="3" name="Content Placeholder 2"/>
          <p:cNvSpPr>
            <a:spLocks noGrp="1"/>
          </p:cNvSpPr>
          <p:nvPr>
            <p:ph sz="half" idx="1"/>
          </p:nvPr>
        </p:nvSpPr>
        <p:spPr>
          <a:xfrm>
            <a:off x="289560" y="1542992"/>
            <a:ext cx="5181600" cy="4351338"/>
          </a:xfrm>
        </p:spPr>
        <p:txBody>
          <a:bodyPr/>
          <a:lstStyle/>
          <a:p>
            <a:r>
              <a:rPr lang="en-US" dirty="0"/>
              <a:t>Safe product.</a:t>
            </a:r>
          </a:p>
          <a:p>
            <a:r>
              <a:rPr lang="en-US" dirty="0"/>
              <a:t>Meet customer expectations</a:t>
            </a:r>
          </a:p>
          <a:p>
            <a:r>
              <a:rPr lang="en-US" dirty="0"/>
              <a:t>Risk management/continuous risk reduction</a:t>
            </a:r>
          </a:p>
          <a:p>
            <a:r>
              <a:rPr lang="en-US" dirty="0"/>
              <a:t>Non-safety based compliance</a:t>
            </a:r>
          </a:p>
          <a:p>
            <a:endParaRPr lang="en-US" dirty="0"/>
          </a:p>
        </p:txBody>
      </p:sp>
      <p:sp>
        <p:nvSpPr>
          <p:cNvPr id="4" name="Content Placeholder 3"/>
          <p:cNvSpPr>
            <a:spLocks noGrp="1"/>
          </p:cNvSpPr>
          <p:nvPr>
            <p:ph sz="half" idx="2"/>
          </p:nvPr>
        </p:nvSpPr>
        <p:spPr>
          <a:xfrm>
            <a:off x="6172200" y="1562793"/>
            <a:ext cx="5181600" cy="4614170"/>
          </a:xfrm>
        </p:spPr>
        <p:txBody>
          <a:bodyPr/>
          <a:lstStyle/>
          <a:p>
            <a:r>
              <a:rPr lang="en-US" dirty="0"/>
              <a:t>Safe people.</a:t>
            </a:r>
          </a:p>
          <a:p>
            <a:r>
              <a:rPr lang="en-US" dirty="0"/>
              <a:t>Efficiencies (availability and efficiency)</a:t>
            </a:r>
          </a:p>
          <a:p>
            <a:r>
              <a:rPr lang="en-US" dirty="0"/>
              <a:t>Waste reduction</a:t>
            </a:r>
          </a:p>
          <a:p>
            <a:r>
              <a:rPr lang="en-US" dirty="0"/>
              <a:t>Predictability/flexibility</a:t>
            </a:r>
          </a:p>
          <a:p>
            <a:endParaRPr lang="en-US" dirty="0"/>
          </a:p>
        </p:txBody>
      </p:sp>
    </p:spTree>
    <p:extLst>
      <p:ext uri="{BB962C8B-B14F-4D97-AF65-F5344CB8AC3E}">
        <p14:creationId xmlns:p14="http://schemas.microsoft.com/office/powerpoint/2010/main" val="294941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Quality isn’t helping with these goals</a:t>
            </a:r>
          </a:p>
        </p:txBody>
      </p:sp>
      <p:sp>
        <p:nvSpPr>
          <p:cNvPr id="3" name="Content Placeholder 2"/>
          <p:cNvSpPr>
            <a:spLocks noGrp="1"/>
          </p:cNvSpPr>
          <p:nvPr>
            <p:ph idx="1"/>
          </p:nvPr>
        </p:nvSpPr>
        <p:spPr/>
        <p:txBody>
          <a:bodyPr/>
          <a:lstStyle/>
          <a:p>
            <a:r>
              <a:rPr lang="en-US" dirty="0"/>
              <a:t>The requests are framed in a way that conflicts with our own goals.</a:t>
            </a:r>
          </a:p>
          <a:p>
            <a:endParaRPr lang="en-US" dirty="0"/>
          </a:p>
          <a:p>
            <a:pPr marL="0" indent="0">
              <a:buNone/>
            </a:pPr>
            <a:r>
              <a:rPr lang="en-US" dirty="0"/>
              <a:t>“Do we have to clean </a:t>
            </a:r>
            <a:r>
              <a:rPr lang="en-US" i="1" dirty="0"/>
              <a:t>every day</a:t>
            </a:r>
            <a:r>
              <a:rPr lang="en-US" dirty="0"/>
              <a:t>”?</a:t>
            </a:r>
          </a:p>
          <a:p>
            <a:pPr marL="0" indent="0">
              <a:buNone/>
            </a:pPr>
            <a:endParaRPr lang="en-US" dirty="0"/>
          </a:p>
          <a:p>
            <a:pPr marL="0" indent="0">
              <a:buNone/>
            </a:pPr>
            <a:r>
              <a:rPr lang="en-US" dirty="0"/>
              <a:t>“This paperwork takes forever”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036" y="4585648"/>
            <a:ext cx="8939438" cy="2089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3879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Wastes</a:t>
            </a:r>
          </a:p>
        </p:txBody>
      </p:sp>
      <p:sp>
        <p:nvSpPr>
          <p:cNvPr id="3" name="Content Placeholder 2"/>
          <p:cNvSpPr>
            <a:spLocks noGrp="1"/>
          </p:cNvSpPr>
          <p:nvPr>
            <p:ph idx="1"/>
          </p:nvPr>
        </p:nvSpPr>
        <p:spPr/>
        <p:txBody>
          <a:bodyPr/>
          <a:lstStyle/>
          <a:p>
            <a:r>
              <a:rPr lang="en-US" dirty="0"/>
              <a:t>Defects</a:t>
            </a:r>
          </a:p>
          <a:p>
            <a:r>
              <a:rPr lang="en-US" dirty="0"/>
              <a:t>Overproduction</a:t>
            </a:r>
          </a:p>
          <a:p>
            <a:r>
              <a:rPr lang="en-US" dirty="0"/>
              <a:t>Waiting</a:t>
            </a:r>
          </a:p>
          <a:p>
            <a:r>
              <a:rPr lang="en-US" dirty="0"/>
              <a:t>Non-utilized staff</a:t>
            </a:r>
          </a:p>
          <a:p>
            <a:r>
              <a:rPr lang="en-US" dirty="0"/>
              <a:t>Transportation</a:t>
            </a:r>
          </a:p>
          <a:p>
            <a:r>
              <a:rPr lang="en-US" dirty="0"/>
              <a:t>Inventory/Storage</a:t>
            </a:r>
          </a:p>
          <a:p>
            <a:r>
              <a:rPr lang="en-US" dirty="0"/>
              <a:t>Motion</a:t>
            </a:r>
          </a:p>
          <a:p>
            <a:r>
              <a:rPr lang="en-US" dirty="0"/>
              <a:t>Extra Processing</a:t>
            </a:r>
          </a:p>
        </p:txBody>
      </p:sp>
    </p:spTree>
    <p:extLst>
      <p:ext uri="{BB962C8B-B14F-4D97-AF65-F5344CB8AC3E}">
        <p14:creationId xmlns:p14="http://schemas.microsoft.com/office/powerpoint/2010/main" val="3036059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Wastes – production perspective</a:t>
            </a:r>
          </a:p>
        </p:txBody>
      </p:sp>
      <p:sp>
        <p:nvSpPr>
          <p:cNvPr id="3" name="Content Placeholder 2"/>
          <p:cNvSpPr>
            <a:spLocks noGrp="1"/>
          </p:cNvSpPr>
          <p:nvPr>
            <p:ph idx="1"/>
          </p:nvPr>
        </p:nvSpPr>
        <p:spPr/>
        <p:txBody>
          <a:bodyPr/>
          <a:lstStyle/>
          <a:p>
            <a:r>
              <a:rPr lang="en-US" dirty="0"/>
              <a:t>Defects – it’s only a little out of spec</a:t>
            </a:r>
          </a:p>
          <a:p>
            <a:r>
              <a:rPr lang="en-US" dirty="0"/>
              <a:t>Overproduction – we don’t have enough changeover flexibility</a:t>
            </a:r>
          </a:p>
          <a:p>
            <a:r>
              <a:rPr lang="en-US" dirty="0"/>
              <a:t>Waiting – quality checks, calibrations, paperwork, decision making</a:t>
            </a:r>
          </a:p>
          <a:p>
            <a:r>
              <a:rPr lang="en-US" dirty="0"/>
              <a:t>Non-utilized staff – waiting again, lack of authority</a:t>
            </a:r>
          </a:p>
          <a:p>
            <a:r>
              <a:rPr lang="en-US" dirty="0"/>
              <a:t>Transportation – making us put things in designated areas</a:t>
            </a:r>
          </a:p>
          <a:p>
            <a:r>
              <a:rPr lang="en-US" dirty="0"/>
              <a:t>Inventory/Storage – holding raw materials</a:t>
            </a:r>
          </a:p>
          <a:p>
            <a:r>
              <a:rPr lang="en-US" dirty="0"/>
              <a:t>Motion – Checks, finding someone for sign off</a:t>
            </a:r>
          </a:p>
          <a:p>
            <a:r>
              <a:rPr lang="en-US" dirty="0"/>
              <a:t>Extra Processing - rework</a:t>
            </a:r>
          </a:p>
        </p:txBody>
      </p:sp>
    </p:spTree>
    <p:extLst>
      <p:ext uri="{BB962C8B-B14F-4D97-AF65-F5344CB8AC3E}">
        <p14:creationId xmlns:p14="http://schemas.microsoft.com/office/powerpoint/2010/main" val="366823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Wastes – quality perspective</a:t>
            </a:r>
          </a:p>
        </p:txBody>
      </p:sp>
      <p:sp>
        <p:nvSpPr>
          <p:cNvPr id="3" name="Content Placeholder 2"/>
          <p:cNvSpPr>
            <a:spLocks noGrp="1"/>
          </p:cNvSpPr>
          <p:nvPr>
            <p:ph idx="1"/>
          </p:nvPr>
        </p:nvSpPr>
        <p:spPr/>
        <p:txBody>
          <a:bodyPr/>
          <a:lstStyle/>
          <a:p>
            <a:r>
              <a:rPr lang="en-US" dirty="0"/>
              <a:t>Defects – I don’t want to see them in the first place.</a:t>
            </a:r>
          </a:p>
          <a:p>
            <a:r>
              <a:rPr lang="en-US" dirty="0"/>
              <a:t>Overproduction – ambiguity, partials</a:t>
            </a:r>
          </a:p>
          <a:p>
            <a:r>
              <a:rPr lang="en-US" dirty="0"/>
              <a:t>Waiting – Lack of focus on inspection, GMP’s</a:t>
            </a:r>
          </a:p>
          <a:p>
            <a:r>
              <a:rPr lang="en-US" dirty="0"/>
              <a:t>Non-utilized staff – How can we make things better</a:t>
            </a:r>
          </a:p>
          <a:p>
            <a:r>
              <a:rPr lang="en-US" dirty="0"/>
              <a:t>Transportation – Eliminate cross contamination</a:t>
            </a:r>
          </a:p>
          <a:p>
            <a:r>
              <a:rPr lang="en-US" dirty="0"/>
              <a:t>Inventory/Storage - Traceability</a:t>
            </a:r>
          </a:p>
          <a:p>
            <a:r>
              <a:rPr lang="en-US" dirty="0"/>
              <a:t>Motion – Inefficient inspections – fast/poor inspections</a:t>
            </a:r>
          </a:p>
          <a:p>
            <a:r>
              <a:rPr lang="en-US" dirty="0"/>
              <a:t>Extra Processing – Rework means we already have bad product!</a:t>
            </a:r>
          </a:p>
        </p:txBody>
      </p:sp>
    </p:spTree>
    <p:extLst>
      <p:ext uri="{BB962C8B-B14F-4D97-AF65-F5344CB8AC3E}">
        <p14:creationId xmlns:p14="http://schemas.microsoft.com/office/powerpoint/2010/main" val="32269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Keys to food safety employee compliance</a:t>
            </a:r>
          </a:p>
        </p:txBody>
      </p:sp>
      <p:sp>
        <p:nvSpPr>
          <p:cNvPr id="3" name="Content Placeholder 2"/>
          <p:cNvSpPr>
            <a:spLocks noGrp="1"/>
          </p:cNvSpPr>
          <p:nvPr>
            <p:ph idx="1"/>
          </p:nvPr>
        </p:nvSpPr>
        <p:spPr/>
        <p:txBody>
          <a:bodyPr/>
          <a:lstStyle/>
          <a:p>
            <a:r>
              <a:rPr lang="en-US" dirty="0"/>
              <a:t>Make it simple</a:t>
            </a:r>
          </a:p>
          <a:p>
            <a:r>
              <a:rPr lang="en-US" dirty="0"/>
              <a:t>Make it easy</a:t>
            </a:r>
          </a:p>
          <a:p>
            <a:r>
              <a:rPr lang="en-US" dirty="0"/>
              <a:t>Establish a culture where the bad behavior is abnormal</a:t>
            </a:r>
          </a:p>
          <a:p>
            <a:endParaRPr lang="en-US" dirty="0"/>
          </a:p>
          <a:p>
            <a:pPr marL="0" indent="0">
              <a:buNone/>
            </a:pPr>
            <a:endParaRPr lang="en-US" dirty="0"/>
          </a:p>
          <a:p>
            <a:pPr marL="0" indent="0">
              <a:buNone/>
            </a:pPr>
            <a:endParaRPr lang="en-US" dirty="0"/>
          </a:p>
          <a:p>
            <a:pPr marL="0" indent="0">
              <a:buNone/>
            </a:pPr>
            <a:r>
              <a:rPr lang="en-US" dirty="0"/>
              <a:t>These are the same consistency principals followed in lean and 5S cultures.</a:t>
            </a:r>
          </a:p>
        </p:txBody>
      </p:sp>
      <p:pic>
        <p:nvPicPr>
          <p:cNvPr id="4" name="Picture 2" descr="https://www.ifsqn.com/forum/uploads/gallery_4_5_1625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0008" y="1828800"/>
            <a:ext cx="2767704" cy="2428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9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Utilizing your QA Team</a:t>
            </a:r>
          </a:p>
        </p:txBody>
      </p:sp>
      <p:sp>
        <p:nvSpPr>
          <p:cNvPr id="3" name="Content Placeholder 2"/>
          <p:cNvSpPr>
            <a:spLocks noGrp="1"/>
          </p:cNvSpPr>
          <p:nvPr>
            <p:ph idx="1"/>
          </p:nvPr>
        </p:nvSpPr>
        <p:spPr>
          <a:xfrm>
            <a:off x="319585" y="1566318"/>
            <a:ext cx="10515600" cy="4356811"/>
          </a:xfrm>
        </p:spPr>
        <p:txBody>
          <a:bodyPr>
            <a:normAutofit lnSpcReduction="10000"/>
          </a:bodyPr>
          <a:lstStyle/>
          <a:p>
            <a:pPr marL="0" indent="0">
              <a:buNone/>
            </a:pPr>
            <a:r>
              <a:rPr lang="en-US" dirty="0"/>
              <a:t>Start with your data.</a:t>
            </a:r>
          </a:p>
          <a:p>
            <a:pPr marL="0" indent="0">
              <a:buNone/>
            </a:pPr>
            <a:r>
              <a:rPr lang="en-US" dirty="0"/>
              <a:t>	You cannot improve what you do not measure.</a:t>
            </a:r>
          </a:p>
          <a:p>
            <a:pPr marL="0" indent="0">
              <a:buNone/>
            </a:pPr>
            <a:endParaRPr lang="en-US" dirty="0"/>
          </a:p>
          <a:p>
            <a:pPr marL="0" indent="0">
              <a:buNone/>
            </a:pPr>
            <a:endParaRPr lang="en-US" dirty="0"/>
          </a:p>
          <a:p>
            <a:pPr marL="0" indent="0">
              <a:buNone/>
            </a:pPr>
            <a:endParaRPr lang="en-US" dirty="0"/>
          </a:p>
          <a:p>
            <a:pPr marL="0" indent="0">
              <a:buNone/>
            </a:pPr>
            <a:r>
              <a:rPr lang="en-US" dirty="0"/>
              <a:t>Product defect rates</a:t>
            </a:r>
          </a:p>
          <a:p>
            <a:pPr marL="0" indent="0">
              <a:buNone/>
            </a:pPr>
            <a:r>
              <a:rPr lang="en-US" dirty="0"/>
              <a:t>Product holds</a:t>
            </a:r>
          </a:p>
          <a:p>
            <a:pPr marL="0" indent="0">
              <a:buNone/>
            </a:pPr>
            <a:r>
              <a:rPr lang="en-US" dirty="0"/>
              <a:t>Pareto charts for product holds</a:t>
            </a:r>
          </a:p>
          <a:p>
            <a:pPr marL="0" indent="0">
              <a:buNone/>
            </a:pPr>
            <a:r>
              <a:rPr lang="en-US" dirty="0"/>
              <a:t>Integrated data from multiple sources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972" y="2647666"/>
            <a:ext cx="6301028" cy="3214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979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67" y="384290"/>
            <a:ext cx="5557528" cy="259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014" y="222106"/>
            <a:ext cx="5618536" cy="3352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67" y="3574473"/>
            <a:ext cx="63627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61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203" y="200978"/>
            <a:ext cx="9268691" cy="623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66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490868-CC8C-4278-8FAE-DBFB61313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253"/>
            <a:ext cx="12192000" cy="6089494"/>
          </a:xfrm>
          <a:prstGeom prst="rect">
            <a:avLst/>
          </a:prstGeom>
        </p:spPr>
      </p:pic>
    </p:spTree>
    <p:extLst>
      <p:ext uri="{BB962C8B-B14F-4D97-AF65-F5344CB8AC3E}">
        <p14:creationId xmlns:p14="http://schemas.microsoft.com/office/powerpoint/2010/main" val="224622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575" y="232121"/>
            <a:ext cx="10515600" cy="1325563"/>
          </a:xfrm>
        </p:spPr>
        <p:txBody>
          <a:bodyPr/>
          <a:lstStyle/>
          <a:p>
            <a:r>
              <a:rPr lang="en-US" dirty="0"/>
              <a:t>Say it with an ROI</a:t>
            </a:r>
          </a:p>
        </p:txBody>
      </p:sp>
      <p:sp>
        <p:nvSpPr>
          <p:cNvPr id="4" name="TextBox 3"/>
          <p:cNvSpPr txBox="1"/>
          <p:nvPr/>
        </p:nvSpPr>
        <p:spPr>
          <a:xfrm>
            <a:off x="6035040" y="482138"/>
            <a:ext cx="5120640" cy="646331"/>
          </a:xfrm>
          <a:prstGeom prst="rect">
            <a:avLst/>
          </a:prstGeom>
          <a:noFill/>
        </p:spPr>
        <p:txBody>
          <a:bodyPr wrap="square" rtlCol="0">
            <a:spAutoFit/>
          </a:bodyPr>
          <a:lstStyle/>
          <a:p>
            <a:r>
              <a:rPr lang="en-US" dirty="0"/>
              <a:t>https://furfarmandfork.files.wordpress.com/2016/01/austins-roi-calculator3.xlsx</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31" y="1367616"/>
            <a:ext cx="11374322" cy="4640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478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ikepeterson\Desktop\10-30-17 Plant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316" y="239650"/>
            <a:ext cx="9365340" cy="6453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36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 the solution</a:t>
            </a:r>
          </a:p>
        </p:txBody>
      </p:sp>
      <p:sp>
        <p:nvSpPr>
          <p:cNvPr id="3" name="Content Placeholder 2"/>
          <p:cNvSpPr>
            <a:spLocks noGrp="1"/>
          </p:cNvSpPr>
          <p:nvPr>
            <p:ph idx="1"/>
          </p:nvPr>
        </p:nvSpPr>
        <p:spPr/>
        <p:txBody>
          <a:bodyPr/>
          <a:lstStyle/>
          <a:p>
            <a:r>
              <a:rPr lang="en-US" dirty="0"/>
              <a:t>Instead of something being caught by an auditor, or helping us reduce risk…</a:t>
            </a:r>
          </a:p>
          <a:p>
            <a:endParaRPr lang="en-US" dirty="0"/>
          </a:p>
          <a:p>
            <a:endParaRPr lang="en-US" dirty="0"/>
          </a:p>
          <a:p>
            <a:endParaRPr lang="en-US" dirty="0"/>
          </a:p>
          <a:p>
            <a:pPr marL="0" indent="0">
              <a:buNone/>
            </a:pPr>
            <a:r>
              <a:rPr lang="en-US" dirty="0"/>
              <a:t>…how can I make our processes more efficient or consistent?</a:t>
            </a:r>
          </a:p>
        </p:txBody>
      </p:sp>
    </p:spTree>
    <p:extLst>
      <p:ext uri="{BB962C8B-B14F-4D97-AF65-F5344CB8AC3E}">
        <p14:creationId xmlns:p14="http://schemas.microsoft.com/office/powerpoint/2010/main" val="3000024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ADKAR</a:t>
            </a:r>
          </a:p>
        </p:txBody>
      </p:sp>
      <p:sp>
        <p:nvSpPr>
          <p:cNvPr id="3" name="Content Placeholder 2"/>
          <p:cNvSpPr>
            <a:spLocks noGrp="1"/>
          </p:cNvSpPr>
          <p:nvPr>
            <p:ph idx="1"/>
          </p:nvPr>
        </p:nvSpPr>
        <p:spPr/>
        <p:txBody>
          <a:bodyPr/>
          <a:lstStyle/>
          <a:p>
            <a:r>
              <a:rPr lang="en-US" dirty="0"/>
              <a:t>Awareness of the need for change</a:t>
            </a:r>
          </a:p>
          <a:p>
            <a:r>
              <a:rPr lang="en-US" dirty="0"/>
              <a:t>Desire to make the change (WIIFM)</a:t>
            </a:r>
          </a:p>
          <a:p>
            <a:r>
              <a:rPr lang="en-US" dirty="0"/>
              <a:t>Knowledge of how to make the change</a:t>
            </a:r>
          </a:p>
          <a:p>
            <a:r>
              <a:rPr lang="en-US" dirty="0"/>
              <a:t>Ability to make the change</a:t>
            </a:r>
          </a:p>
          <a:p>
            <a:r>
              <a:rPr lang="en-US" dirty="0"/>
              <a:t>Reinforcement of the change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5521" y="1572052"/>
            <a:ext cx="219075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57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sp>
        <p:nvSpPr>
          <p:cNvPr id="3" name="Content Placeholder 2"/>
          <p:cNvSpPr>
            <a:spLocks noGrp="1"/>
          </p:cNvSpPr>
          <p:nvPr>
            <p:ph idx="1"/>
          </p:nvPr>
        </p:nvSpPr>
        <p:spPr/>
        <p:txBody>
          <a:bodyPr>
            <a:normAutofit fontScale="92500" lnSpcReduction="10000"/>
          </a:bodyPr>
          <a:lstStyle/>
          <a:p>
            <a:r>
              <a:rPr lang="en-US" dirty="0"/>
              <a:t>Know that some arguments compelling to this group, are not so much to others.</a:t>
            </a:r>
          </a:p>
          <a:p>
            <a:pPr lvl="1"/>
            <a:r>
              <a:rPr lang="en-US" dirty="0"/>
              <a:t>Your annual audit is not my day-to-day problem.</a:t>
            </a:r>
          </a:p>
          <a:p>
            <a:r>
              <a:rPr lang="en-US" dirty="0"/>
              <a:t>Reframe production problems in ways that advance your quality goals.</a:t>
            </a:r>
          </a:p>
          <a:p>
            <a:pPr lvl="1"/>
            <a:r>
              <a:rPr lang="en-US" dirty="0"/>
              <a:t>“If the equipment was already clean and ready to go when the operators arrive, do you think we would start-up faster or run better?”</a:t>
            </a:r>
          </a:p>
          <a:p>
            <a:pPr lvl="1"/>
            <a:r>
              <a:rPr lang="en-US" dirty="0"/>
              <a:t> “Would it be easier for them to hop back-and-forth if there’s a problem if there was more space?”</a:t>
            </a:r>
          </a:p>
          <a:p>
            <a:pPr lvl="1"/>
            <a:r>
              <a:rPr lang="en-US" dirty="0"/>
              <a:t> “Would it be better if they didn’t have to stop to measure and write down all this stuff?”</a:t>
            </a:r>
          </a:p>
          <a:p>
            <a:r>
              <a:rPr lang="en-US" dirty="0"/>
              <a:t>Use the analytical talents of your QA team to generate useful data on quality performance and it’s relation to cost</a:t>
            </a:r>
          </a:p>
          <a:p>
            <a:endParaRPr lang="en-US" dirty="0"/>
          </a:p>
          <a:p>
            <a:endParaRPr lang="en-US" dirty="0"/>
          </a:p>
        </p:txBody>
      </p:sp>
    </p:spTree>
    <p:extLst>
      <p:ext uri="{BB962C8B-B14F-4D97-AF65-F5344CB8AC3E}">
        <p14:creationId xmlns:p14="http://schemas.microsoft.com/office/powerpoint/2010/main" val="2025879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call a can full of comebacks?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4671" y="2524338"/>
            <a:ext cx="47529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176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665" y="4486749"/>
            <a:ext cx="10515600" cy="1325563"/>
          </a:xfrm>
        </p:spPr>
        <p:txBody>
          <a:bodyPr/>
          <a:lstStyle/>
          <a:p>
            <a:pPr algn="ctr"/>
            <a:r>
              <a:rPr lang="en-US" dirty="0"/>
              <a:t>A witty retort.</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307" y="273453"/>
            <a:ext cx="5429250"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19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Up</a:t>
            </a:r>
          </a:p>
        </p:txBody>
      </p:sp>
      <p:sp>
        <p:nvSpPr>
          <p:cNvPr id="3" name="Content Placeholder 2"/>
          <p:cNvSpPr>
            <a:spLocks noGrp="1"/>
          </p:cNvSpPr>
          <p:nvPr>
            <p:ph idx="1"/>
          </p:nvPr>
        </p:nvSpPr>
        <p:spPr/>
        <p:txBody>
          <a:bodyPr>
            <a:normAutofit lnSpcReduction="10000"/>
          </a:bodyPr>
          <a:lstStyle/>
          <a:p>
            <a:pPr marL="0" indent="0">
              <a:buNone/>
            </a:pPr>
            <a:r>
              <a:rPr lang="en-US" dirty="0"/>
              <a:t>Yesterday we discussed making sure we have:</a:t>
            </a:r>
          </a:p>
          <a:p>
            <a:pPr marL="0" indent="0">
              <a:buNone/>
            </a:pPr>
            <a:endParaRPr lang="en-US" dirty="0"/>
          </a:p>
          <a:p>
            <a:r>
              <a:rPr lang="en-US" dirty="0"/>
              <a:t>The right words</a:t>
            </a:r>
          </a:p>
          <a:p>
            <a:r>
              <a:rPr lang="en-US" dirty="0"/>
              <a:t>The right training</a:t>
            </a:r>
          </a:p>
          <a:p>
            <a:r>
              <a:rPr lang="en-US" dirty="0"/>
              <a:t>The right equipment</a:t>
            </a:r>
          </a:p>
          <a:p>
            <a:r>
              <a:rPr lang="en-US" dirty="0"/>
              <a:t>The “why”</a:t>
            </a:r>
          </a:p>
          <a:p>
            <a:r>
              <a:rPr lang="en-US" dirty="0"/>
              <a:t>The verification</a:t>
            </a:r>
          </a:p>
          <a:p>
            <a:endParaRPr lang="en-US" dirty="0"/>
          </a:p>
          <a:p>
            <a:pPr marL="0" indent="0">
              <a:buNone/>
            </a:pPr>
            <a:r>
              <a:rPr lang="en-US" dirty="0"/>
              <a:t>…for the boots on the ground.</a:t>
            </a:r>
          </a:p>
        </p:txBody>
      </p:sp>
    </p:spTree>
    <p:extLst>
      <p:ext uri="{BB962C8B-B14F-4D97-AF65-F5344CB8AC3E}">
        <p14:creationId xmlns:p14="http://schemas.microsoft.com/office/powerpoint/2010/main" val="1193462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1A2A-22EE-4F92-B1ED-220E72D66345}"/>
              </a:ext>
            </a:extLst>
          </p:cNvPr>
          <p:cNvSpPr>
            <a:spLocks noGrp="1"/>
          </p:cNvSpPr>
          <p:nvPr>
            <p:ph type="title"/>
          </p:nvPr>
        </p:nvSpPr>
        <p:spPr>
          <a:xfrm>
            <a:off x="648629" y="152592"/>
            <a:ext cx="10515600" cy="1325563"/>
          </a:xfrm>
        </p:spPr>
        <p:txBody>
          <a:bodyPr/>
          <a:lstStyle/>
          <a:p>
            <a:pPr algn="ctr"/>
            <a:r>
              <a:rPr lang="en-US" dirty="0"/>
              <a:t>Food is, and will continue to be, a business activity.</a:t>
            </a:r>
          </a:p>
        </p:txBody>
      </p:sp>
      <p:pic>
        <p:nvPicPr>
          <p:cNvPr id="4" name="Picture 3">
            <a:extLst>
              <a:ext uri="{FF2B5EF4-FFF2-40B4-BE49-F238E27FC236}">
                <a16:creationId xmlns:a16="http://schemas.microsoft.com/office/drawing/2014/main" id="{AD513630-45BF-41E7-AD46-5709978F8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825" y="1935508"/>
            <a:ext cx="4698350" cy="4312700"/>
          </a:xfrm>
          <a:prstGeom prst="rect">
            <a:avLst/>
          </a:prstGeom>
        </p:spPr>
      </p:pic>
    </p:spTree>
    <p:extLst>
      <p:ext uri="{BB962C8B-B14F-4D97-AF65-F5344CB8AC3E}">
        <p14:creationId xmlns:p14="http://schemas.microsoft.com/office/powerpoint/2010/main" val="2601592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A69D-61A9-42C3-A706-61F2077E44AC}"/>
              </a:ext>
            </a:extLst>
          </p:cNvPr>
          <p:cNvSpPr>
            <a:spLocks noGrp="1"/>
          </p:cNvSpPr>
          <p:nvPr>
            <p:ph type="title"/>
          </p:nvPr>
        </p:nvSpPr>
        <p:spPr/>
        <p:txBody>
          <a:bodyPr/>
          <a:lstStyle/>
          <a:p>
            <a:r>
              <a:rPr lang="en-US" dirty="0"/>
              <a:t>So, what makes us </a:t>
            </a:r>
            <a:r>
              <a:rPr lang="en-US" i="1" dirty="0"/>
              <a:t>Lean</a:t>
            </a:r>
            <a:r>
              <a:rPr lang="en-US"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4745" y="2262880"/>
            <a:ext cx="447675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76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A69D-61A9-42C3-A706-61F2077E44AC}"/>
              </a:ext>
            </a:extLst>
          </p:cNvPr>
          <p:cNvSpPr>
            <a:spLocks noGrp="1"/>
          </p:cNvSpPr>
          <p:nvPr>
            <p:ph type="title"/>
          </p:nvPr>
        </p:nvSpPr>
        <p:spPr/>
        <p:txBody>
          <a:bodyPr/>
          <a:lstStyle/>
          <a:p>
            <a:r>
              <a:rPr lang="en-US" dirty="0"/>
              <a:t>So, what makes us </a:t>
            </a:r>
            <a:r>
              <a:rPr lang="en-US" i="1" dirty="0"/>
              <a:t>Lean</a:t>
            </a:r>
            <a:r>
              <a:rPr lang="en-US" dirty="0"/>
              <a:t>?</a:t>
            </a:r>
          </a:p>
        </p:txBody>
      </p:sp>
      <p:sp>
        <p:nvSpPr>
          <p:cNvPr id="3" name="Content Placeholder 2">
            <a:extLst>
              <a:ext uri="{FF2B5EF4-FFF2-40B4-BE49-F238E27FC236}">
                <a16:creationId xmlns:a16="http://schemas.microsoft.com/office/drawing/2014/main" id="{9DD1FFA3-E649-4060-A448-AB6D20597E60}"/>
              </a:ext>
            </a:extLst>
          </p:cNvPr>
          <p:cNvSpPr>
            <a:spLocks noGrp="1"/>
          </p:cNvSpPr>
          <p:nvPr>
            <p:ph idx="1"/>
          </p:nvPr>
        </p:nvSpPr>
        <p:spPr>
          <a:xfrm>
            <a:off x="838200" y="1535693"/>
            <a:ext cx="10515600" cy="4351338"/>
          </a:xfrm>
        </p:spPr>
        <p:txBody>
          <a:bodyPr/>
          <a:lstStyle/>
          <a:p>
            <a:r>
              <a:rPr lang="en-US" dirty="0"/>
              <a:t>The elimination of </a:t>
            </a:r>
            <a:r>
              <a:rPr lang="en-US" i="1" dirty="0"/>
              <a:t>waste</a:t>
            </a:r>
            <a:r>
              <a:rPr lang="en-US" dirty="0"/>
              <a:t>:</a:t>
            </a:r>
          </a:p>
          <a:p>
            <a:pPr marL="0" indent="0">
              <a:buNone/>
            </a:pPr>
            <a:endParaRPr lang="en-US" dirty="0"/>
          </a:p>
          <a:p>
            <a:pPr marL="0" indent="0">
              <a:buNone/>
            </a:pPr>
            <a:endParaRPr lang="en-US" dirty="0"/>
          </a:p>
          <a:p>
            <a:pPr marL="0" indent="0">
              <a:buNone/>
            </a:pPr>
            <a:r>
              <a:rPr lang="en-US" dirty="0"/>
              <a:t>Anything other than the minimum amount of equipment, materials, parts, space, and workers time, which are absolutely essential to add value to the product.</a:t>
            </a:r>
          </a:p>
        </p:txBody>
      </p:sp>
    </p:spTree>
    <p:extLst>
      <p:ext uri="{BB962C8B-B14F-4D97-AF65-F5344CB8AC3E}">
        <p14:creationId xmlns:p14="http://schemas.microsoft.com/office/powerpoint/2010/main" val="2567036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1A2A-22EE-4F92-B1ED-220E72D66345}"/>
              </a:ext>
            </a:extLst>
          </p:cNvPr>
          <p:cNvSpPr>
            <a:spLocks noGrp="1"/>
          </p:cNvSpPr>
          <p:nvPr>
            <p:ph type="title"/>
          </p:nvPr>
        </p:nvSpPr>
        <p:spPr/>
        <p:txBody>
          <a:bodyPr/>
          <a:lstStyle/>
          <a:p>
            <a:pPr algn="ctr"/>
            <a:r>
              <a:rPr lang="en-US" dirty="0"/>
              <a:t>What does that make FSQA?</a:t>
            </a:r>
          </a:p>
        </p:txBody>
      </p:sp>
      <p:sp>
        <p:nvSpPr>
          <p:cNvPr id="3" name="Content Placeholder 2">
            <a:extLst>
              <a:ext uri="{FF2B5EF4-FFF2-40B4-BE49-F238E27FC236}">
                <a16:creationId xmlns:a16="http://schemas.microsoft.com/office/drawing/2014/main" id="{25168AFD-6C50-4321-A49E-1D33ABEF6E05}"/>
              </a:ext>
            </a:extLst>
          </p:cNvPr>
          <p:cNvSpPr>
            <a:spLocks noGrp="1"/>
          </p:cNvSpPr>
          <p:nvPr>
            <p:ph idx="1"/>
          </p:nvPr>
        </p:nvSpPr>
        <p:spPr>
          <a:xfrm>
            <a:off x="838200" y="1449659"/>
            <a:ext cx="4347117" cy="4805363"/>
          </a:xfrm>
        </p:spPr>
        <p:txBody>
          <a:bodyPr>
            <a:normAutofit fontScale="77500" lnSpcReduction="20000"/>
          </a:bodyPr>
          <a:lstStyle/>
          <a:p>
            <a:r>
              <a:rPr lang="en-US" dirty="0"/>
              <a:t>“Required waste”…</a:t>
            </a:r>
          </a:p>
          <a:p>
            <a:endParaRPr lang="en-US" dirty="0"/>
          </a:p>
          <a:p>
            <a:r>
              <a:rPr lang="en-US" dirty="0"/>
              <a:t>Best case scenario defense: perfect food safety culture.</a:t>
            </a:r>
          </a:p>
          <a:p>
            <a:endParaRPr lang="en-US" dirty="0"/>
          </a:p>
          <a:p>
            <a:r>
              <a:rPr lang="en-US" dirty="0"/>
              <a:t>Otherwise…Common, not so bad, arguments:</a:t>
            </a:r>
          </a:p>
          <a:p>
            <a:pPr lvl="1"/>
            <a:r>
              <a:rPr lang="en-US" dirty="0"/>
              <a:t>Preventing costly food safety events (the insurance argument/regulation argument/ethical argument)</a:t>
            </a:r>
          </a:p>
          <a:p>
            <a:pPr lvl="1"/>
            <a:endParaRPr lang="en-US" dirty="0"/>
          </a:p>
          <a:p>
            <a:pPr lvl="1"/>
            <a:r>
              <a:rPr lang="en-US" dirty="0"/>
              <a:t>Maintain certifications that open up customer markets (GFSI, Organic, Kosher…)</a:t>
            </a:r>
          </a:p>
          <a:p>
            <a:pPr lvl="1"/>
            <a:endParaRPr lang="en-US" dirty="0"/>
          </a:p>
          <a:p>
            <a:pPr lvl="1"/>
            <a:r>
              <a:rPr lang="en-US" dirty="0"/>
              <a:t>Inexpensive legal assistance (we’re keeping you out of trouble).</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41049786-BD7B-4B68-AA4A-9ED319210674}"/>
              </a:ext>
            </a:extLst>
          </p:cNvPr>
          <p:cNvPicPr>
            <a:picLocks noChangeAspect="1"/>
          </p:cNvPicPr>
          <p:nvPr/>
        </p:nvPicPr>
        <p:blipFill>
          <a:blip r:embed="rId3"/>
          <a:stretch>
            <a:fillRect/>
          </a:stretch>
        </p:blipFill>
        <p:spPr>
          <a:xfrm>
            <a:off x="6285263" y="1449659"/>
            <a:ext cx="4970033" cy="4415883"/>
          </a:xfrm>
          <a:prstGeom prst="rect">
            <a:avLst/>
          </a:prstGeom>
        </p:spPr>
      </p:pic>
    </p:spTree>
    <p:extLst>
      <p:ext uri="{BB962C8B-B14F-4D97-AF65-F5344CB8AC3E}">
        <p14:creationId xmlns:p14="http://schemas.microsoft.com/office/powerpoint/2010/main" val="212799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D75A3-8304-407D-AF92-DC959541BF75}"/>
              </a:ext>
            </a:extLst>
          </p:cNvPr>
          <p:cNvSpPr>
            <a:spLocks noGrp="1"/>
          </p:cNvSpPr>
          <p:nvPr>
            <p:ph type="title"/>
          </p:nvPr>
        </p:nvSpPr>
        <p:spPr/>
        <p:txBody>
          <a:bodyPr/>
          <a:lstStyle/>
          <a:p>
            <a:pPr algn="ctr"/>
            <a:r>
              <a:rPr lang="en-US" dirty="0"/>
              <a:t>The conclusion?</a:t>
            </a:r>
          </a:p>
        </p:txBody>
      </p:sp>
      <p:sp>
        <p:nvSpPr>
          <p:cNvPr id="3" name="Content Placeholder 2">
            <a:extLst>
              <a:ext uri="{FF2B5EF4-FFF2-40B4-BE49-F238E27FC236}">
                <a16:creationId xmlns:a16="http://schemas.microsoft.com/office/drawing/2014/main" id="{D264B427-4B63-4DF9-894D-C30E28706E3C}"/>
              </a:ext>
            </a:extLst>
          </p:cNvPr>
          <p:cNvSpPr>
            <a:spLocks noGrp="1"/>
          </p:cNvSpPr>
          <p:nvPr>
            <p:ph idx="1"/>
          </p:nvPr>
        </p:nvSpPr>
        <p:spPr/>
        <p:txBody>
          <a:bodyPr/>
          <a:lstStyle/>
          <a:p>
            <a:pPr marL="0" indent="0" algn="ctr">
              <a:buNone/>
            </a:pPr>
            <a:r>
              <a:rPr lang="en-US" dirty="0"/>
              <a:t>Quality Assurance and Food Safety is a necessary cost of doing business, like insurance, security, tax accounting, and legal…</a:t>
            </a:r>
          </a:p>
          <a:p>
            <a:pPr marL="0" indent="0" algn="ctr">
              <a:buNone/>
            </a:pPr>
            <a:endParaRPr lang="en-US" dirty="0"/>
          </a:p>
          <a:p>
            <a:pPr marL="0" indent="0" algn="ctr">
              <a:buNone/>
            </a:pPr>
            <a:endParaRPr lang="en-US" dirty="0"/>
          </a:p>
          <a:p>
            <a:pPr marL="0" indent="0" algn="ctr">
              <a:buNone/>
            </a:pPr>
            <a:r>
              <a:rPr lang="en-US" dirty="0"/>
              <a:t>…If we embody </a:t>
            </a:r>
            <a:r>
              <a:rPr lang="en-US" i="1" dirty="0"/>
              <a:t>lean </a:t>
            </a:r>
            <a:r>
              <a:rPr lang="en-US" dirty="0"/>
              <a:t>culture, it shouldn’t be this way.</a:t>
            </a:r>
          </a:p>
        </p:txBody>
      </p:sp>
    </p:spTree>
    <p:extLst>
      <p:ext uri="{BB962C8B-B14F-4D97-AF65-F5344CB8AC3E}">
        <p14:creationId xmlns:p14="http://schemas.microsoft.com/office/powerpoint/2010/main" val="82080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C906-0926-42D6-9BA7-EBF0B5159876}"/>
              </a:ext>
            </a:extLst>
          </p:cNvPr>
          <p:cNvSpPr>
            <a:spLocks noGrp="1"/>
          </p:cNvSpPr>
          <p:nvPr>
            <p:ph type="title"/>
          </p:nvPr>
        </p:nvSpPr>
        <p:spPr/>
        <p:txBody>
          <a:bodyPr/>
          <a:lstStyle/>
          <a:p>
            <a:r>
              <a:rPr lang="en-US" i="1" dirty="0"/>
              <a:t>Underutilization</a:t>
            </a:r>
          </a:p>
        </p:txBody>
      </p:sp>
      <p:sp>
        <p:nvSpPr>
          <p:cNvPr id="3" name="Content Placeholder 2">
            <a:extLst>
              <a:ext uri="{FF2B5EF4-FFF2-40B4-BE49-F238E27FC236}">
                <a16:creationId xmlns:a16="http://schemas.microsoft.com/office/drawing/2014/main" id="{8F5E4593-C74B-4D65-85BD-FDF8DEF9323B}"/>
              </a:ext>
            </a:extLst>
          </p:cNvPr>
          <p:cNvSpPr>
            <a:spLocks noGrp="1"/>
          </p:cNvSpPr>
          <p:nvPr>
            <p:ph idx="1"/>
          </p:nvPr>
        </p:nvSpPr>
        <p:spPr/>
        <p:txBody>
          <a:bodyPr/>
          <a:lstStyle/>
          <a:p>
            <a:r>
              <a:rPr lang="en-US" dirty="0"/>
              <a:t>QA teams are made up of analytical, scientific problem solvers with a principal goal: reduce risk of product defects/hazards in production processes.</a:t>
            </a:r>
          </a:p>
        </p:txBody>
      </p:sp>
    </p:spTree>
    <p:extLst>
      <p:ext uri="{BB962C8B-B14F-4D97-AF65-F5344CB8AC3E}">
        <p14:creationId xmlns:p14="http://schemas.microsoft.com/office/powerpoint/2010/main" val="3102953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1782</Words>
  <Application>Microsoft Office PowerPoint</Application>
  <PresentationFormat>Widescreen</PresentationFormat>
  <Paragraphs>199</Paragraphs>
  <Slides>26</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More than Overhead</vt:lpstr>
      <vt:lpstr>PowerPoint Presentation</vt:lpstr>
      <vt:lpstr>Managing Up</vt:lpstr>
      <vt:lpstr>Food is, and will continue to be, a business activity.</vt:lpstr>
      <vt:lpstr>So, what makes us Lean?</vt:lpstr>
      <vt:lpstr>So, what makes us Lean?</vt:lpstr>
      <vt:lpstr>What does that make FSQA?</vt:lpstr>
      <vt:lpstr>The conclusion?</vt:lpstr>
      <vt:lpstr>Underutilization</vt:lpstr>
      <vt:lpstr>Underutilization</vt:lpstr>
      <vt:lpstr>Quality Goals   Production/Sales Goals</vt:lpstr>
      <vt:lpstr>Why Quality isn’t helping with these goals</vt:lpstr>
      <vt:lpstr>Major Wastes</vt:lpstr>
      <vt:lpstr>Major Wastes – production perspective</vt:lpstr>
      <vt:lpstr>Major Wastes – quality perspective</vt:lpstr>
      <vt:lpstr>Keys to food safety employee compliance</vt:lpstr>
      <vt:lpstr>Utilizing your QA Team</vt:lpstr>
      <vt:lpstr>PowerPoint Presentation</vt:lpstr>
      <vt:lpstr>PowerPoint Presentation</vt:lpstr>
      <vt:lpstr>Say it with an ROI</vt:lpstr>
      <vt:lpstr>PowerPoint Presentation</vt:lpstr>
      <vt:lpstr>Sell the solution</vt:lpstr>
      <vt:lpstr>ADKAR</vt:lpstr>
      <vt:lpstr>Takeaways</vt:lpstr>
      <vt:lpstr>What do you call a can full of comebacks?</vt:lpstr>
      <vt:lpstr>A witty retort.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than Overhead</dc:title>
  <dc:creator>Austin</dc:creator>
  <cp:lastModifiedBy>Matthew Andrews</cp:lastModifiedBy>
  <cp:revision>41</cp:revision>
  <dcterms:created xsi:type="dcterms:W3CDTF">2018-08-20T02:42:44Z</dcterms:created>
  <dcterms:modified xsi:type="dcterms:W3CDTF">2018-09-21T14:17:02Z</dcterms:modified>
</cp:coreProperties>
</file>