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8.jpg" ContentType="image/jpg"/>
  <Override PartName="/ppt/media/image9.jpg" ContentType="image/jpg"/>
  <Override PartName="/ppt/media/image10.jpg" ContentType="image/jpg"/>
  <Override PartName="/ppt/media/image11.jpg" ContentType="image/jpg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430" r:id="rId2"/>
    <p:sldId id="434" r:id="rId3"/>
    <p:sldId id="435" r:id="rId4"/>
    <p:sldId id="431" r:id="rId5"/>
    <p:sldId id="432" r:id="rId6"/>
    <p:sldId id="433" r:id="rId7"/>
    <p:sldId id="261" r:id="rId8"/>
    <p:sldId id="264" r:id="rId9"/>
    <p:sldId id="437" r:id="rId10"/>
    <p:sldId id="436" r:id="rId11"/>
    <p:sldId id="268" r:id="rId12"/>
    <p:sldId id="266" r:id="rId13"/>
    <p:sldId id="257" r:id="rId14"/>
    <p:sldId id="258" r:id="rId15"/>
    <p:sldId id="259" r:id="rId16"/>
    <p:sldId id="267" r:id="rId17"/>
    <p:sldId id="441" r:id="rId18"/>
    <p:sldId id="260" r:id="rId19"/>
    <p:sldId id="439" r:id="rId20"/>
    <p:sldId id="262" r:id="rId21"/>
    <p:sldId id="263" r:id="rId22"/>
    <p:sldId id="271" r:id="rId23"/>
    <p:sldId id="265" r:id="rId24"/>
    <p:sldId id="438" r:id="rId25"/>
    <p:sldId id="442" r:id="rId26"/>
    <p:sldId id="330" r:id="rId2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A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3" d="100"/>
          <a:sy n="103" d="100"/>
        </p:scale>
        <p:origin x="1854" y="12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39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5C31D3A-82F5-4A3D-A373-3E9FE107E781}" type="datetimeFigureOut">
              <a:rPr lang="en-US" smtClean="0"/>
              <a:t>9/20/2018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146B770-BA29-43D2-A468-C3E8B7311C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4802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D6D3970-24BE-4F07-9B4A-0B2F94B4ED40}" type="datetimeFigureOut">
              <a:rPr lang="en-US" smtClean="0"/>
              <a:t>9/20/2018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8013504-DDB0-4AC4-B4B6-F1C62CD256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206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F10A2C-2F99-4894-B817-43BA0D3A611F}" type="slidenum">
              <a:rPr lang="en-US" altLang="en-US" smtClean="0"/>
              <a:pPr>
                <a:defRPr/>
              </a:pPr>
              <a:t>26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66362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1C8F9-DC9E-456B-BA01-EEF38BA1D2C6}" type="datetimeFigureOut">
              <a:rPr lang="en-US" smtClean="0"/>
              <a:t>9/20/2018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1918C-EEC5-4C05-BE5F-47DFA4F32E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961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1C8F9-DC9E-456B-BA01-EEF38BA1D2C6}" type="datetimeFigureOut">
              <a:rPr lang="en-US" smtClean="0"/>
              <a:t>9/20/2018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1918C-EEC5-4C05-BE5F-47DFA4F32E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289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1C8F9-DC9E-456B-BA01-EEF38BA1D2C6}" type="datetimeFigureOut">
              <a:rPr lang="en-US" smtClean="0"/>
              <a:t>9/20/2018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1918C-EEC5-4C05-BE5F-47DFA4F32E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462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955767" y="692279"/>
            <a:ext cx="5232465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FB8C29"/>
                </a:solidFill>
                <a:latin typeface="Rockwell"/>
                <a:cs typeface="Rockwel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9/20/2018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9918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1C8F9-DC9E-456B-BA01-EEF38BA1D2C6}" type="datetimeFigureOut">
              <a:rPr lang="en-US" smtClean="0"/>
              <a:t>9/20/2018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1918C-EEC5-4C05-BE5F-47DFA4F32E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793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1C8F9-DC9E-456B-BA01-EEF38BA1D2C6}" type="datetimeFigureOut">
              <a:rPr lang="en-US" smtClean="0"/>
              <a:t>9/20/2018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1918C-EEC5-4C05-BE5F-47DFA4F32E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176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1C8F9-DC9E-456B-BA01-EEF38BA1D2C6}" type="datetimeFigureOut">
              <a:rPr lang="en-US" smtClean="0"/>
              <a:t>9/20/2018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1918C-EEC5-4C05-BE5F-47DFA4F32E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682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1C8F9-DC9E-456B-BA01-EEF38BA1D2C6}" type="datetimeFigureOut">
              <a:rPr lang="en-US" smtClean="0"/>
              <a:t>9/20/2018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1918C-EEC5-4C05-BE5F-47DFA4F32E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732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1C8F9-DC9E-456B-BA01-EEF38BA1D2C6}" type="datetimeFigureOut">
              <a:rPr lang="en-US" smtClean="0"/>
              <a:t>9/20/2018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1918C-EEC5-4C05-BE5F-47DFA4F32E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513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1C8F9-DC9E-456B-BA01-EEF38BA1D2C6}" type="datetimeFigureOut">
              <a:rPr lang="en-US" smtClean="0"/>
              <a:t>9/20/2018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1918C-EEC5-4C05-BE5F-47DFA4F32E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489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1C8F9-DC9E-456B-BA01-EEF38BA1D2C6}" type="datetimeFigureOut">
              <a:rPr lang="en-US" smtClean="0"/>
              <a:t>9/20/2018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1918C-EEC5-4C05-BE5F-47DFA4F32E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170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1C8F9-DC9E-456B-BA01-EEF38BA1D2C6}" type="datetimeFigureOut">
              <a:rPr lang="en-US" smtClean="0"/>
              <a:t>9/20/2018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1918C-EEC5-4C05-BE5F-47DFA4F32E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991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1C8F9-DC9E-456B-BA01-EEF38BA1D2C6}" type="datetimeFigureOut">
              <a:rPr lang="en-US" smtClean="0"/>
              <a:t>9/20/2018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1918C-EEC5-4C05-BE5F-47DFA4F32E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9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sa.gov/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g"/><Relationship Id="rId4" Type="http://schemas.openxmlformats.org/officeDocument/2006/relationships/hyperlink" Target="http://www.universetoday.com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erofarms.com/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hyperlink" Target="http://www.plentyinc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bloomberg.com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freightfarms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vhhydroponics.com/" TargetMode="Externa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cid:1017cc5c-39d7-448e-8936-f78632284e30@prod.exchangelabs.com" TargetMode="External"/><Relationship Id="rId5" Type="http://schemas.openxmlformats.org/officeDocument/2006/relationships/image" Target="../media/image28.jpeg"/><Relationship Id="rId4" Type="http://schemas.openxmlformats.org/officeDocument/2006/relationships/image" Target="cid:a03c1a84-03f7-4177-a6f7-123936cd4c82@prod.exchangelabs.com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hyperlink" Target="http://www.gardenfreshfarms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arthtechling.com/" TargetMode="External"/><Relationship Id="rId5" Type="http://schemas.openxmlformats.org/officeDocument/2006/relationships/hyperlink" Target="http://www.minnesotabusiness.com/" TargetMode="External"/><Relationship Id="rId4" Type="http://schemas.openxmlformats.org/officeDocument/2006/relationships/image" Target="../media/image3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hyperlink" Target="http://www.shenandoahfarms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supplychaindigital.com/" TargetMode="External"/><Relationship Id="rId5" Type="http://schemas.openxmlformats.org/officeDocument/2006/relationships/hyperlink" Target="http://www.gpmag.com/" TargetMode="External"/><Relationship Id="rId4" Type="http://schemas.openxmlformats.org/officeDocument/2006/relationships/image" Target="../media/image3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www.boweryfarming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ilikeitraw.com/" TargetMode="External"/><Relationship Id="rId5" Type="http://schemas.openxmlformats.org/officeDocument/2006/relationships/hyperlink" Target="http://www.newyork.cbslocal.com/" TargetMode="External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hyperlink" Target="http://www.livinggreensfarms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innpost.com/" TargetMode="External"/><Relationship Id="rId5" Type="http://schemas.openxmlformats.org/officeDocument/2006/relationships/hyperlink" Target="http://www.southern.com/" TargetMode="External"/><Relationship Id="rId4" Type="http://schemas.openxmlformats.org/officeDocument/2006/relationships/image" Target="../media/image3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hyperlink" Target="http://verticlefarm/altervista.org" TargetMode="External"/><Relationship Id="rId2" Type="http://schemas.openxmlformats.org/officeDocument/2006/relationships/hyperlink" Target="https://granpa-se.co.jp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granpa-se.co.up/" TargetMode="Externa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www.superiorfresh.com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Gleyn@wsu.edu" TargetMode="External"/><Relationship Id="rId4" Type="http://schemas.openxmlformats.org/officeDocument/2006/relationships/hyperlink" Target="http://sfs.wsu.edu/caf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C8FE2D-8F5C-43C1-BC6F-A67B43CA23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9414" y="-76200"/>
            <a:ext cx="9226769" cy="6934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CE5D63-4257-4D86-9CD5-7A146B85F2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589" y="1528453"/>
            <a:ext cx="4134508" cy="818638"/>
          </a:xfrm>
        </p:spPr>
        <p:txBody>
          <a:bodyPr>
            <a:noAutofit/>
          </a:bodyPr>
          <a:lstStyle/>
          <a:p>
            <a:r>
              <a:rPr lang="en-US" sz="3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An Introduction to Aquaponics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742E9D-9DAA-4560-AF63-23D157E7E2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17628" y="4655402"/>
            <a:ext cx="3798783" cy="272205"/>
          </a:xfrm>
        </p:spPr>
        <p:txBody>
          <a:bodyPr>
            <a:noAutofit/>
          </a:bodyPr>
          <a:lstStyle/>
          <a:p>
            <a:r>
              <a:rPr lang="en-US" sz="2700" dirty="0">
                <a:solidFill>
                  <a:schemeClr val="bg1"/>
                </a:solidFill>
                <a:latin typeface="Algerian" panose="04020705040A02060702" pitchFamily="82" charset="0"/>
              </a:rPr>
              <a:t>Dr Gleyn Bledsoe</a:t>
            </a:r>
          </a:p>
          <a:p>
            <a:r>
              <a:rPr lang="en-US" sz="2700" dirty="0">
                <a:solidFill>
                  <a:schemeClr val="bg1"/>
                </a:solidFill>
                <a:latin typeface="Algerian" panose="04020705040A02060702" pitchFamily="82" charset="0"/>
              </a:rPr>
              <a:t>Gleyn@wsu.edu</a:t>
            </a:r>
          </a:p>
          <a:p>
            <a:pPr algn="l"/>
            <a:endParaRPr lang="en-US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07AFAF88-4A03-435A-B88C-5D460B2DD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070" y="989831"/>
            <a:ext cx="1901900" cy="1900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3873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0A221-CC57-4C9F-A560-06F63C5F1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81000" y="-228600"/>
            <a:ext cx="8229600" cy="88981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Decoupled vs Coupled Systems</a:t>
            </a:r>
          </a:p>
        </p:txBody>
      </p:sp>
      <p:pic>
        <p:nvPicPr>
          <p:cNvPr id="4" name="Content Placeholder 3" descr="The one-loop aquaponic system is the traditional aquaponics approach. Instead of supplementing the hydroponics part with fertilizer both components are exposed to quite similar conditions">
            <a:extLst>
              <a:ext uri="{FF2B5EF4-FFF2-40B4-BE49-F238E27FC236}">
                <a16:creationId xmlns:a16="http://schemas.microsoft.com/office/drawing/2014/main" id="{87908121-2DF9-46DC-82A2-5E891D958D7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84" y="4495800"/>
            <a:ext cx="59436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ontrary to a one-loop aquaponic system, a multi-loop aquaponic system aims at providing optimal conditions for both fish and plants. In this case, RAS-derived fish sludge is being remineralized and supplemented to the hydroponics.">
            <a:extLst>
              <a:ext uri="{FF2B5EF4-FFF2-40B4-BE49-F238E27FC236}">
                <a16:creationId xmlns:a16="http://schemas.microsoft.com/office/drawing/2014/main" id="{5AB4D586-DACC-4200-B884-2596E48D24B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2" y="661219"/>
            <a:ext cx="5552768" cy="375838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A9CFBF8-6536-44A8-BE0B-176391318AF1}"/>
              </a:ext>
            </a:extLst>
          </p:cNvPr>
          <p:cNvSpPr/>
          <p:nvPr/>
        </p:nvSpPr>
        <p:spPr>
          <a:xfrm>
            <a:off x="9832" y="661219"/>
            <a:ext cx="5943600" cy="375838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893B749-5B68-4C92-8FA8-7663245987F8}"/>
              </a:ext>
            </a:extLst>
          </p:cNvPr>
          <p:cNvSpPr/>
          <p:nvPr/>
        </p:nvSpPr>
        <p:spPr>
          <a:xfrm>
            <a:off x="566584" y="4419600"/>
            <a:ext cx="5943600" cy="2438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052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5271A-94D6-40B2-A886-A53F741F06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200" y="990600"/>
            <a:ext cx="6858000" cy="531012"/>
          </a:xfrm>
        </p:spPr>
        <p:txBody>
          <a:bodyPr>
            <a:no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Aquaponics Advantages Over Traditional Agricultural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288907-6053-41E1-B6F3-35FB674D3A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3568" y="1828800"/>
            <a:ext cx="7876904" cy="4876800"/>
          </a:xfrm>
        </p:spPr>
        <p:txBody>
          <a:bodyPr>
            <a:normAutofit fontScale="70000" lnSpcReduction="20000"/>
          </a:bodyPr>
          <a:lstStyle/>
          <a:p>
            <a:pPr marL="257175" indent="-257175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Year-round crop production.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Eliminates agricultural runoff.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Reduced water consumption.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Reduced or no use of pesticides.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Significantly reduces use of fossil fuels for farm machines.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weather related crop failures.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Offers the possibility of sustainability for urban centers.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Makes use of abandoned or unused properties.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Reduces distance in transportation to market.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Increases shelf life at point of purchase.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Reduces loss rate due to spoilage.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903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C05F9-1402-46D7-BD5D-493D7B2C3C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8638" y="1133061"/>
            <a:ext cx="7190961" cy="1215059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 be the Solution for Sustainable Food Systems for many Unique Locations</a:t>
            </a:r>
            <a:b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2400" dirty="0"/>
            </a:br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8DC0EF-ABEF-4C2F-8D6F-9F61FE4CE7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2816049"/>
            <a:ext cx="4230728" cy="26703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2044056-CCD8-44DA-80C4-F73918BD55B6}"/>
              </a:ext>
            </a:extLst>
          </p:cNvPr>
          <p:cNvSpPr txBox="1"/>
          <p:nvPr/>
        </p:nvSpPr>
        <p:spPr>
          <a:xfrm>
            <a:off x="457200" y="6521047"/>
            <a:ext cx="41148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Source:  </a:t>
            </a:r>
            <a:r>
              <a:rPr lang="en-US" sz="1350" dirty="0">
                <a:hlinkClick r:id="rId3"/>
              </a:rPr>
              <a:t>www.nasa.gov</a:t>
            </a:r>
            <a:r>
              <a:rPr lang="en-US" sz="1350" dirty="0"/>
              <a:t> , and  </a:t>
            </a:r>
            <a:r>
              <a:rPr lang="en-US" sz="1350" dirty="0">
                <a:hlinkClick r:id="rId4"/>
              </a:rPr>
              <a:t>www.universetoday.com</a:t>
            </a:r>
            <a:r>
              <a:rPr lang="en-US" sz="1350" dirty="0"/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7B18E86-68CF-49CD-8E06-6E977699C4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950" y="2816050"/>
            <a:ext cx="4265250" cy="267034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C354CF1-4676-4264-B464-CFA9203080A4}"/>
              </a:ext>
            </a:extLst>
          </p:cNvPr>
          <p:cNvSpPr txBox="1"/>
          <p:nvPr/>
        </p:nvSpPr>
        <p:spPr>
          <a:xfrm>
            <a:off x="4953000" y="5574898"/>
            <a:ext cx="35557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Kjell Lindresen on ISS, 8/10/2015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2E1E80-B7A6-470E-94C0-87095AFC4CA6}"/>
              </a:ext>
            </a:extLst>
          </p:cNvPr>
          <p:cNvSpPr txBox="1"/>
          <p:nvPr/>
        </p:nvSpPr>
        <p:spPr>
          <a:xfrm>
            <a:off x="990600" y="5574898"/>
            <a:ext cx="35557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Space Station/Mars Mission Application Study</a:t>
            </a:r>
          </a:p>
        </p:txBody>
      </p:sp>
    </p:spTree>
    <p:extLst>
      <p:ext uri="{BB962C8B-B14F-4D97-AF65-F5344CB8AC3E}">
        <p14:creationId xmlns:p14="http://schemas.microsoft.com/office/powerpoint/2010/main" val="3227631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DC40C-B8D4-4DF0-87A8-A65F72DE3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85838"/>
            <a:ext cx="7886700" cy="1139429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AeroFarms – Newark, NJ</a:t>
            </a:r>
            <a:br>
              <a:rPr lang="en-US" sz="2400" dirty="0"/>
            </a:br>
            <a:r>
              <a:rPr lang="en-US" sz="2400" dirty="0"/>
              <a:t>Multi Layer – horizontal grow systems</a:t>
            </a:r>
            <a:br>
              <a:rPr lang="en-US" sz="2400" dirty="0"/>
            </a:br>
            <a:r>
              <a:rPr lang="en-US" sz="1800" dirty="0"/>
              <a:t>(Funding $30 million to date)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9E97045-1AF9-4EA7-B8CF-0477958E20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2166179"/>
            <a:ext cx="6705600" cy="421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D8B7274-71C2-47AA-84F9-F868D0BDA5E5}"/>
              </a:ext>
            </a:extLst>
          </p:cNvPr>
          <p:cNvSpPr txBox="1"/>
          <p:nvPr/>
        </p:nvSpPr>
        <p:spPr>
          <a:xfrm>
            <a:off x="533400" y="6477000"/>
            <a:ext cx="253447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Source: </a:t>
            </a:r>
            <a:r>
              <a:rPr lang="en-US" sz="1350" dirty="0">
                <a:hlinkClick r:id="rId3"/>
              </a:rPr>
              <a:t>www.aerofarms.com</a:t>
            </a:r>
            <a:r>
              <a:rPr lang="en-US" sz="13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3771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99F9A-96F5-4AA3-9B16-5F9AC98352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020058"/>
            <a:ext cx="6858000" cy="1123067"/>
          </a:xfrm>
        </p:spPr>
        <p:txBody>
          <a:bodyPr>
            <a:normAutofit/>
          </a:bodyPr>
          <a:lstStyle/>
          <a:p>
            <a:r>
              <a:rPr lang="en-US" sz="2400" b="1" dirty="0"/>
              <a:t>Plenty, Inc. – South San Francisco, CA</a:t>
            </a:r>
            <a:br>
              <a:rPr lang="en-US" sz="2700" b="1" dirty="0"/>
            </a:br>
            <a:r>
              <a:rPr lang="en-US" sz="1800" b="1" dirty="0">
                <a:hlinkClick r:id="rId2"/>
              </a:rPr>
              <a:t>www.plentyinc.com</a:t>
            </a:r>
            <a:r>
              <a:rPr lang="en-US" sz="1800" b="1" dirty="0"/>
              <a:t>  Vertical Grow Systems</a:t>
            </a:r>
            <a:br>
              <a:rPr lang="en-US" sz="2400" dirty="0"/>
            </a:br>
            <a:r>
              <a:rPr lang="en-US" sz="2025" dirty="0"/>
              <a:t>(Funding $224 million to date)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9CA21C-AC80-4628-B2B2-76A809B0D4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168107"/>
            <a:ext cx="5638800" cy="435597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16DC95E-C2AF-4AF2-AAAF-2EA2F7323B41}"/>
              </a:ext>
            </a:extLst>
          </p:cNvPr>
          <p:cNvSpPr txBox="1"/>
          <p:nvPr/>
        </p:nvSpPr>
        <p:spPr>
          <a:xfrm>
            <a:off x="457200" y="6549062"/>
            <a:ext cx="313082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Source:  </a:t>
            </a:r>
            <a:r>
              <a:rPr lang="en-US" sz="1350" dirty="0">
                <a:hlinkClick r:id="rId4"/>
              </a:rPr>
              <a:t>www.Bloomberg.com</a:t>
            </a:r>
            <a:r>
              <a:rPr lang="en-US" sz="13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7495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F74FA-EDD3-470A-915D-217F991B95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03244"/>
            <a:ext cx="6858000" cy="920651"/>
          </a:xfrm>
        </p:spPr>
        <p:txBody>
          <a:bodyPr>
            <a:normAutofit fontScale="90000"/>
          </a:bodyPr>
          <a:lstStyle/>
          <a:p>
            <a:r>
              <a:rPr lang="en-US" sz="2700" b="1" dirty="0"/>
              <a:t>FREIGHT FARMS   BOSTON, MASSACHUSETTS</a:t>
            </a:r>
            <a:br>
              <a:rPr lang="en-US" sz="2700" b="1" dirty="0"/>
            </a:br>
            <a:r>
              <a:rPr lang="en-US" sz="2025" b="1" dirty="0">
                <a:hlinkClick r:id="rId2"/>
              </a:rPr>
              <a:t>www.freightfarms.com</a:t>
            </a:r>
            <a:r>
              <a:rPr lang="en-US" sz="2025" b="1" dirty="0"/>
              <a:t> </a:t>
            </a:r>
            <a:br>
              <a:rPr lang="en-US" sz="2700" b="1" dirty="0"/>
            </a:br>
            <a:r>
              <a:rPr lang="en-US" sz="2700" b="1" dirty="0"/>
              <a:t>Vertical Grow Systems in 40 ft containers</a:t>
            </a: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DA1E08-4E85-4F5B-93AC-B10B978647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6477000"/>
            <a:ext cx="3637722" cy="432353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Source:  </a:t>
            </a:r>
            <a:r>
              <a:rPr lang="en-US" dirty="0">
                <a:hlinkClick r:id="rId2"/>
              </a:rPr>
              <a:t>www.freightfarms.com</a:t>
            </a: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2BBE14-CE6C-4255-9954-2B08F6ED08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947" y="2210215"/>
            <a:ext cx="2420053" cy="36300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19A279-B4D9-4F36-A626-B14723F56E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50" y="2210215"/>
            <a:ext cx="5152249" cy="365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406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30F9F-6FDF-4270-ADD3-759321894E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3787" y="726886"/>
            <a:ext cx="6858000" cy="1094321"/>
          </a:xfrm>
        </p:spPr>
        <p:txBody>
          <a:bodyPr>
            <a:normAutofit fontScale="90000"/>
          </a:bodyPr>
          <a:lstStyle/>
          <a:p>
            <a:r>
              <a:rPr lang="en-US" sz="2400" b="1" dirty="0"/>
              <a:t>VH Hydroponics     Anchorage, Alaska</a:t>
            </a:r>
            <a:br>
              <a:rPr lang="en-US" dirty="0"/>
            </a:br>
            <a:r>
              <a:rPr lang="en-US" dirty="0"/>
              <a:t>Dutch Harbor Fresh Produce</a:t>
            </a:r>
            <a:br>
              <a:rPr lang="en-US" sz="2025" dirty="0"/>
            </a:br>
            <a:endParaRPr lang="en-US" sz="2025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5AFA41-0AF8-44EA-9D98-D8BDD2D5E51A}"/>
              </a:ext>
            </a:extLst>
          </p:cNvPr>
          <p:cNvSpPr txBox="1"/>
          <p:nvPr/>
        </p:nvSpPr>
        <p:spPr>
          <a:xfrm>
            <a:off x="1866900" y="1600200"/>
            <a:ext cx="53688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40’ CONTAINER – INTEGRATED SYSTEMS CAN GENERATE</a:t>
            </a:r>
          </a:p>
          <a:p>
            <a:r>
              <a:rPr lang="en-US" dirty="0"/>
              <a:t>                             450 HEADS OF LETTUCE/ WEEK</a:t>
            </a:r>
          </a:p>
          <a:p>
            <a:r>
              <a:rPr lang="en-US" dirty="0"/>
              <a:t>                          1,800 HEADS OF LETTUCE/MONTH</a:t>
            </a:r>
          </a:p>
          <a:p>
            <a:r>
              <a:rPr lang="en-US" dirty="0"/>
              <a:t>                        24,000 HEADS OF LETTUCE/YEAR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3A95A2-DF47-4479-B728-543FFD1BE6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811723"/>
            <a:ext cx="3352800" cy="25152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426D2C-42F9-4E42-AB35-D944557A2E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402" y="2802985"/>
            <a:ext cx="3968575" cy="24769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B3031EF-F7E2-46FA-91FF-F4C35C4E49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5464757"/>
            <a:ext cx="2871939" cy="117724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4F9F93F-5845-493C-9CD1-461192659772}"/>
              </a:ext>
            </a:extLst>
          </p:cNvPr>
          <p:cNvSpPr txBox="1"/>
          <p:nvPr/>
        </p:nvSpPr>
        <p:spPr>
          <a:xfrm>
            <a:off x="838200" y="6477000"/>
            <a:ext cx="2734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www.vhhydroponics.com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805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A146B-D876-4F2A-B864-EEA4AABAF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8200" y="398206"/>
            <a:ext cx="4267200" cy="1981200"/>
          </a:xfrm>
        </p:spPr>
        <p:txBody>
          <a:bodyPr/>
          <a:lstStyle/>
          <a:p>
            <a:r>
              <a:rPr lang="en-US" dirty="0"/>
              <a:t>CAFT Office Everett</a:t>
            </a:r>
          </a:p>
        </p:txBody>
      </p:sp>
      <p:pic>
        <p:nvPicPr>
          <p:cNvPr id="5" name="Content Placeholder 4" descr="A picture containing indoor, wall, floor, cabinet&#10;&#10;Description generated with very high confidence">
            <a:extLst>
              <a:ext uri="{FF2B5EF4-FFF2-40B4-BE49-F238E27FC236}">
                <a16:creationId xmlns:a16="http://schemas.microsoft.com/office/drawing/2014/main" id="{6E069B2C-F85B-4245-9B0E-8715E8BC96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332037"/>
            <a:ext cx="3394472" cy="4525963"/>
          </a:xfrm>
        </p:spPr>
      </p:pic>
      <p:pic>
        <p:nvPicPr>
          <p:cNvPr id="6" name="Picture 5" descr="cid:a03c1a84-03f7-4177-a6f7-123936cd4c82@prod.exchangelabs.com">
            <a:extLst>
              <a:ext uri="{FF2B5EF4-FFF2-40B4-BE49-F238E27FC236}">
                <a16:creationId xmlns:a16="http://schemas.microsoft.com/office/drawing/2014/main" id="{5B422F0B-EF96-45B4-85C2-FE490848C27E}"/>
              </a:ext>
            </a:extLst>
          </p:cNvPr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794" y="2332037"/>
            <a:ext cx="6096000" cy="45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id:1017cc5c-39d7-448e-8936-f78632284e30@prod.exchangelabs.com">
            <a:extLst>
              <a:ext uri="{FF2B5EF4-FFF2-40B4-BE49-F238E27FC236}">
                <a16:creationId xmlns:a16="http://schemas.microsoft.com/office/drawing/2014/main" id="{A891288C-8C55-47C2-BDE6-77B8785BCA25}"/>
              </a:ext>
            </a:extLst>
          </p:cNvPr>
          <p:cNvPicPr/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78" y="-122237"/>
            <a:ext cx="4085303" cy="24844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73791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1FD25-6962-465F-91D1-DCCF93360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355" y="787441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dirty="0"/>
              <a:t>Garden Fresh Farms – St. Paul, MN</a:t>
            </a:r>
            <a:br>
              <a:rPr lang="en-US" sz="2400" dirty="0"/>
            </a:br>
            <a:r>
              <a:rPr lang="en-US" sz="2400" dirty="0"/>
              <a:t>Vertical (greens) and Cylindrical (herbs) Growth Systems</a:t>
            </a:r>
            <a:br>
              <a:rPr lang="en-US" sz="2400" dirty="0"/>
            </a:br>
            <a:r>
              <a:rPr lang="en-US" sz="2400" dirty="0">
                <a:hlinkClick r:id="rId2"/>
              </a:rPr>
              <a:t>www.gardenfreshfarms.com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B86CA3-05D6-49BA-9E47-1B4A0AB1B1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457" y="2294733"/>
            <a:ext cx="4444602" cy="29630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812570-78BA-4350-BEFF-60AD367BC7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1" y="2302668"/>
            <a:ext cx="4133634" cy="303133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E1A32AB-C494-48A3-953E-EF1F11527A7D}"/>
              </a:ext>
            </a:extLst>
          </p:cNvPr>
          <p:cNvSpPr txBox="1"/>
          <p:nvPr/>
        </p:nvSpPr>
        <p:spPr>
          <a:xfrm>
            <a:off x="609600" y="6557918"/>
            <a:ext cx="56388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Source:  </a:t>
            </a:r>
            <a:r>
              <a:rPr lang="en-US" sz="1350" dirty="0">
                <a:hlinkClick r:id="rId5"/>
              </a:rPr>
              <a:t>www.minnesotabusiness.com</a:t>
            </a:r>
            <a:r>
              <a:rPr lang="en-US" sz="1350" dirty="0"/>
              <a:t>, </a:t>
            </a:r>
            <a:r>
              <a:rPr lang="en-US" sz="1350" dirty="0">
                <a:hlinkClick r:id="rId6"/>
              </a:rPr>
              <a:t>www.earthtechling.com</a:t>
            </a:r>
            <a:r>
              <a:rPr lang="en-US" sz="13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298381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9E374-0540-44AE-8B66-8D42CB911E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9819" y="1106632"/>
            <a:ext cx="7031182" cy="1600200"/>
          </a:xfrm>
        </p:spPr>
        <p:txBody>
          <a:bodyPr>
            <a:normAutofit fontScale="90000"/>
          </a:bodyPr>
          <a:lstStyle/>
          <a:p>
            <a:br>
              <a:rPr lang="en-US" sz="2700" dirty="0"/>
            </a:br>
            <a:r>
              <a:rPr lang="en-US" sz="2700" b="1" dirty="0"/>
              <a:t>Shenandoah Farms,  Harrisonburg, CA</a:t>
            </a:r>
            <a:br>
              <a:rPr lang="en-US" sz="2700" dirty="0"/>
            </a:br>
            <a:r>
              <a:rPr lang="en-US" sz="2025" dirty="0">
                <a:hlinkClick r:id="rId2"/>
              </a:rPr>
              <a:t>www.shenandoahfarms.com</a:t>
            </a:r>
            <a:br>
              <a:rPr lang="en-US" sz="2700" dirty="0"/>
            </a:br>
            <a:r>
              <a:rPr lang="en-US" sz="2700" dirty="0"/>
              <a:t>multi level horizontal nursery and small pot </a:t>
            </a:r>
            <a:br>
              <a:rPr lang="en-US" sz="2700" dirty="0"/>
            </a:br>
            <a:r>
              <a:rPr lang="en-US" sz="2700" dirty="0"/>
              <a:t>greenhouse growing of cut &amp; live herbs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5F057B-A67E-47CC-8512-CE8FFE79E0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82" y="3027218"/>
            <a:ext cx="3474027" cy="17717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86F333D-8852-46CE-9C04-442042005A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521" y="3027219"/>
            <a:ext cx="2659207" cy="177052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360AAA7-C9F3-4F58-BD65-D382101FD7BA}"/>
              </a:ext>
            </a:extLst>
          </p:cNvPr>
          <p:cNvSpPr txBox="1"/>
          <p:nvPr/>
        </p:nvSpPr>
        <p:spPr>
          <a:xfrm>
            <a:off x="812223" y="5006731"/>
            <a:ext cx="205099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Source: </a:t>
            </a:r>
            <a:r>
              <a:rPr lang="en-US" sz="1350" dirty="0">
                <a:hlinkClick r:id="rId5"/>
              </a:rPr>
              <a:t>www.gpmag.com</a:t>
            </a:r>
            <a:r>
              <a:rPr lang="en-US" sz="1350" dirty="0"/>
              <a:t>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ADF4EF-6289-4E7D-8CF2-917F4FB7818F}"/>
              </a:ext>
            </a:extLst>
          </p:cNvPr>
          <p:cNvSpPr txBox="1"/>
          <p:nvPr/>
        </p:nvSpPr>
        <p:spPr>
          <a:xfrm>
            <a:off x="4886325" y="5041021"/>
            <a:ext cx="311467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Source:  </a:t>
            </a:r>
            <a:r>
              <a:rPr lang="en-US" sz="1350" dirty="0">
                <a:hlinkClick r:id="rId6"/>
              </a:rPr>
              <a:t>www.supplychaindigital.com</a:t>
            </a:r>
            <a:r>
              <a:rPr lang="en-US" sz="1350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645988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5F7FC-C3F5-435D-8814-0CD9EAC0C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/>
              <a:t>Hydroponics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AAC3D-3F42-4D3E-84DA-74899DECC0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Growing plants without soil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Uses nutrient solutions in water.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Terrestrial plants can grow with only their roots exposed to the nutrients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occasion, the roots may be supported by an inert medium such as coir, perlite or even gravel 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nutrients used in hydroponic systems can come from an array of different sources including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Fish waste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Poultry manure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Chemical fertilizers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9670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80AB1-6011-462E-B7B5-D4A8FE5911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65860"/>
            <a:ext cx="6858000" cy="1500902"/>
          </a:xfrm>
        </p:spPr>
        <p:txBody>
          <a:bodyPr>
            <a:normAutofit/>
          </a:bodyPr>
          <a:lstStyle/>
          <a:p>
            <a:r>
              <a:rPr lang="en-US" sz="2400" b="1" dirty="0"/>
              <a:t>Bowery Farming – New York, NY</a:t>
            </a:r>
            <a:br>
              <a:rPr lang="en-US" sz="2400" dirty="0"/>
            </a:br>
            <a:r>
              <a:rPr lang="en-US" sz="1800" dirty="0">
                <a:hlinkClick r:id="rId2"/>
              </a:rPr>
              <a:t>www.boweryfarming.com</a:t>
            </a:r>
            <a:r>
              <a:rPr lang="en-US" sz="1800" dirty="0"/>
              <a:t> </a:t>
            </a:r>
            <a:br>
              <a:rPr lang="en-US" sz="1800" dirty="0"/>
            </a:br>
            <a:r>
              <a:rPr lang="en-US" sz="2400" dirty="0"/>
              <a:t>Vertical tray growing</a:t>
            </a:r>
            <a:br>
              <a:rPr lang="en-US" sz="2400" dirty="0"/>
            </a:br>
            <a:r>
              <a:rPr lang="en-US" sz="2400" dirty="0"/>
              <a:t>(</a:t>
            </a:r>
            <a:r>
              <a:rPr lang="en-US" sz="1800" dirty="0"/>
              <a:t>Funding $31 million to date)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5A0822C-FD41-484D-AF36-03ECD50FAA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2838568"/>
            <a:ext cx="4165389" cy="23430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384A7CD-07F9-4E97-91EE-D0136A3249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713" y="2779978"/>
            <a:ext cx="3600674" cy="240162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F099DAB-E345-4EC6-B0D1-C64135C8BF77}"/>
              </a:ext>
            </a:extLst>
          </p:cNvPr>
          <p:cNvSpPr txBox="1"/>
          <p:nvPr/>
        </p:nvSpPr>
        <p:spPr>
          <a:xfrm>
            <a:off x="564278" y="5109210"/>
            <a:ext cx="28561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Source: </a:t>
            </a:r>
            <a:r>
              <a:rPr lang="en-US" sz="1350" dirty="0">
                <a:hlinkClick r:id="rId5"/>
              </a:rPr>
              <a:t>www.newyork.cbslocal.com</a:t>
            </a:r>
            <a:r>
              <a:rPr lang="en-US" sz="1350" dirty="0"/>
              <a:t>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4B40E5-68C1-4E4B-954E-6D1C26EF68D3}"/>
              </a:ext>
            </a:extLst>
          </p:cNvPr>
          <p:cNvSpPr txBox="1"/>
          <p:nvPr/>
        </p:nvSpPr>
        <p:spPr>
          <a:xfrm>
            <a:off x="5194935" y="5109210"/>
            <a:ext cx="224599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Source: </a:t>
            </a:r>
            <a:r>
              <a:rPr lang="en-US" sz="1350" dirty="0">
                <a:hlinkClick r:id="rId6"/>
              </a:rPr>
              <a:t>www.ilikeitraw.com</a:t>
            </a:r>
            <a:r>
              <a:rPr lang="en-US" sz="135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3873586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FBA27-620B-45B3-B33E-5E95ADDD3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03020"/>
            <a:ext cx="7886700" cy="134588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/>
              <a:t>Living Greens Farms – Faribault, Minnesota</a:t>
            </a:r>
            <a:br>
              <a:rPr lang="en-US" sz="2400" dirty="0"/>
            </a:br>
            <a:r>
              <a:rPr lang="en-US" sz="1800" dirty="0">
                <a:hlinkClick r:id="rId2"/>
              </a:rPr>
              <a:t>www.livinggreensfarms.com</a:t>
            </a:r>
            <a:br>
              <a:rPr lang="en-US" sz="2400" dirty="0"/>
            </a:br>
            <a:r>
              <a:rPr lang="en-US" sz="2400" dirty="0"/>
              <a:t>Pyramid growing sheet, vertical growing</a:t>
            </a:r>
            <a:br>
              <a:rPr lang="en-US" dirty="0"/>
            </a:br>
            <a:r>
              <a:rPr lang="en-US" sz="1800" dirty="0"/>
              <a:t>(Funding $14 million to date)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B91966-963A-49AC-BF9A-CCE03E671E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30" y="2932927"/>
            <a:ext cx="3503170" cy="23442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43D39E-1A00-407B-BCC4-58099CC645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967090"/>
            <a:ext cx="3503170" cy="23044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B09920D-D9A5-470E-B93F-A3DE780195E3}"/>
              </a:ext>
            </a:extLst>
          </p:cNvPr>
          <p:cNvSpPr txBox="1"/>
          <p:nvPr/>
        </p:nvSpPr>
        <p:spPr>
          <a:xfrm>
            <a:off x="960120" y="5409247"/>
            <a:ext cx="22288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Source: </a:t>
            </a:r>
            <a:r>
              <a:rPr lang="en-US" sz="1350" dirty="0">
                <a:hlinkClick r:id="rId5"/>
              </a:rPr>
              <a:t>www.southern.com</a:t>
            </a:r>
            <a:r>
              <a:rPr lang="en-US" sz="1350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4D213C-9EFA-4943-BE42-315BCEA64844}"/>
              </a:ext>
            </a:extLst>
          </p:cNvPr>
          <p:cNvSpPr txBox="1"/>
          <p:nvPr/>
        </p:nvSpPr>
        <p:spPr>
          <a:xfrm>
            <a:off x="4697730" y="5353526"/>
            <a:ext cx="286594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Source:  </a:t>
            </a:r>
            <a:r>
              <a:rPr lang="en-US" sz="1350" dirty="0">
                <a:hlinkClick r:id="rId6"/>
              </a:rPr>
              <a:t>www.minnpost.com</a:t>
            </a:r>
            <a:r>
              <a:rPr lang="en-US" sz="135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4623173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4B708-C8AB-46B3-8008-DBFEE705E2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8469" y="633644"/>
            <a:ext cx="6858000" cy="2224640"/>
          </a:xfrm>
        </p:spPr>
        <p:txBody>
          <a:bodyPr>
            <a:normAutofit fontScale="90000"/>
          </a:bodyPr>
          <a:lstStyle/>
          <a:p>
            <a:r>
              <a:rPr lang="en-US" sz="3300" b="1" dirty="0"/>
              <a:t>Granpa Systems Engineering – Japan</a:t>
            </a:r>
            <a:br>
              <a:rPr lang="en-US" sz="3300" dirty="0"/>
            </a:br>
            <a:r>
              <a:rPr lang="en-US" sz="2700" dirty="0"/>
              <a:t>Dome covered, rotational growing chamber, 15,000 plants in 30 days; continuously transplanted and harvested in 65 ft. dia. water tank</a:t>
            </a:r>
            <a:br>
              <a:rPr lang="en-US" sz="3300" dirty="0"/>
            </a:br>
            <a:r>
              <a:rPr lang="en-US" sz="2325" dirty="0">
                <a:hlinkClick r:id="rId2"/>
              </a:rPr>
              <a:t>https://granpa-se.co.jp/</a:t>
            </a:r>
            <a:r>
              <a:rPr lang="en-US" sz="2325" dirty="0"/>
              <a:t> </a:t>
            </a:r>
          </a:p>
        </p:txBody>
      </p:sp>
      <p:pic>
        <p:nvPicPr>
          <p:cNvPr id="1030" name="Picture 6" descr="A clip showing the interior of Gandpa Domes and how its intricate systems work">
            <a:extLst>
              <a:ext uri="{FF2B5EF4-FFF2-40B4-BE49-F238E27FC236}">
                <a16:creationId xmlns:a16="http://schemas.microsoft.com/office/drawing/2014/main" id="{9B1AECBB-396B-4122-8C89-BFB21194F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780256"/>
            <a:ext cx="3379125" cy="225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verticalfarm.altervista.org/wp-content/uploads/2014/12/iI4UAi32g6yU1.jpg">
            <a:extLst>
              <a:ext uri="{FF2B5EF4-FFF2-40B4-BE49-F238E27FC236}">
                <a16:creationId xmlns:a16="http://schemas.microsoft.com/office/drawing/2014/main" id="{62879B15-6EEF-40AB-A6C2-C6397D40B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25" y="2855826"/>
            <a:ext cx="3174469" cy="2108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GSE Dome">
            <a:extLst>
              <a:ext uri="{FF2B5EF4-FFF2-40B4-BE49-F238E27FC236}">
                <a16:creationId xmlns:a16="http://schemas.microsoft.com/office/drawing/2014/main" id="{365A34A9-06D6-4ABB-8545-BDDA29A2E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181600"/>
            <a:ext cx="3371694" cy="1560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11C5D2-275A-46B9-859C-38628573D84A}"/>
              </a:ext>
            </a:extLst>
          </p:cNvPr>
          <p:cNvSpPr txBox="1"/>
          <p:nvPr/>
        </p:nvSpPr>
        <p:spPr>
          <a:xfrm>
            <a:off x="3789565" y="6477000"/>
            <a:ext cx="255661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Source: </a:t>
            </a:r>
            <a:r>
              <a:rPr lang="en-US" sz="1350" dirty="0">
                <a:hlinkClick r:id="rId6"/>
              </a:rPr>
              <a:t>https://granpa-se.co.up/</a:t>
            </a:r>
            <a:r>
              <a:rPr lang="en-US" sz="1350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7720BE-5F02-4061-8491-834117BC55E4}"/>
              </a:ext>
            </a:extLst>
          </p:cNvPr>
          <p:cNvSpPr txBox="1"/>
          <p:nvPr/>
        </p:nvSpPr>
        <p:spPr>
          <a:xfrm>
            <a:off x="4371209" y="5531252"/>
            <a:ext cx="381078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Source: </a:t>
            </a:r>
            <a:r>
              <a:rPr lang="en-US" sz="1350" dirty="0">
                <a:hlinkClick r:id="rId7"/>
              </a:rPr>
              <a:t>http://verticlefarm/altervista.org</a:t>
            </a:r>
            <a:r>
              <a:rPr lang="en-US" sz="135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0404734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E1F6F-47FA-4BA1-8F43-309F286D5E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6276" y="1072339"/>
            <a:ext cx="6858000" cy="985061"/>
          </a:xfrm>
        </p:spPr>
        <p:txBody>
          <a:bodyPr>
            <a:normAutofit fontScale="90000"/>
          </a:bodyPr>
          <a:lstStyle/>
          <a:p>
            <a:r>
              <a:rPr lang="en-US" sz="2400" b="1" dirty="0"/>
              <a:t>Superior Fresh – Blair, Wisconsin</a:t>
            </a:r>
            <a:br>
              <a:rPr lang="en-US" sz="2400" dirty="0"/>
            </a:br>
            <a:r>
              <a:rPr lang="en-US" sz="1800" dirty="0">
                <a:hlinkClick r:id="rId2"/>
              </a:rPr>
              <a:t>www.superiorfresh.com</a:t>
            </a:r>
            <a:r>
              <a:rPr lang="en-US" sz="1800" dirty="0"/>
              <a:t> </a:t>
            </a:r>
            <a:br>
              <a:rPr lang="en-US" sz="2400" dirty="0"/>
            </a:br>
            <a:r>
              <a:rPr lang="en-US" sz="1800" dirty="0"/>
              <a:t>Privately funded to nearly $100 million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E21FDA-8DAD-45FC-8EF3-CE9F8896F5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191579"/>
            <a:ext cx="6858000" cy="1386509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720 Acres of land; 123,000 Square Feet Glass Greenhouse producing/year:</a:t>
            </a:r>
          </a:p>
          <a:p>
            <a:pPr marL="257175" indent="-257175">
              <a:buFontTx/>
              <a:buChar char="-"/>
            </a:pPr>
            <a:r>
              <a:rPr lang="en-US" dirty="0"/>
              <a:t>120,000 lbs Atlantic Salmon</a:t>
            </a:r>
          </a:p>
          <a:p>
            <a:pPr marL="257175" indent="-257175">
              <a:buFontTx/>
              <a:buChar char="-"/>
            </a:pPr>
            <a:r>
              <a:rPr lang="en-US" dirty="0"/>
              <a:t>- 40,000 lbs. Rainbow Trout</a:t>
            </a:r>
          </a:p>
          <a:p>
            <a:pPr marL="257175" indent="-257175">
              <a:buFontTx/>
              <a:buChar char="-"/>
            </a:pPr>
            <a:r>
              <a:rPr lang="en-US" dirty="0"/>
              <a:t>1.8 million lbs. fresh greens</a:t>
            </a:r>
          </a:p>
          <a:p>
            <a:pPr marL="257175" indent="-257175">
              <a:buFontTx/>
              <a:buChar char="-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8673C1-0AC5-4AFC-84C5-48EA3EFB47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39" y="3791851"/>
            <a:ext cx="2608248" cy="14659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9B9448-0903-402C-B584-7B2717C666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728" y="3783655"/>
            <a:ext cx="2318560" cy="148479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3F434E9-10D7-4FFA-B4BD-AF7BF54CC6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563" y="3791851"/>
            <a:ext cx="2031237" cy="152438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B64BD36-D7B5-4282-BE5C-FCD6093FE69C}"/>
              </a:ext>
            </a:extLst>
          </p:cNvPr>
          <p:cNvSpPr txBox="1"/>
          <p:nvPr/>
        </p:nvSpPr>
        <p:spPr>
          <a:xfrm>
            <a:off x="533400" y="6499442"/>
            <a:ext cx="480805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Source:  </a:t>
            </a:r>
            <a:r>
              <a:rPr lang="en-US" sz="1350" dirty="0">
                <a:hlinkClick r:id="rId2"/>
              </a:rPr>
              <a:t>www.superiorfresh.com</a:t>
            </a:r>
            <a:r>
              <a:rPr lang="en-US" sz="1350" dirty="0"/>
              <a:t> and Superior Fresh Company</a:t>
            </a:r>
          </a:p>
        </p:txBody>
      </p:sp>
    </p:spTree>
    <p:extLst>
      <p:ext uri="{BB962C8B-B14F-4D97-AF65-F5344CB8AC3E}">
        <p14:creationId xmlns:p14="http://schemas.microsoft.com/office/powerpoint/2010/main" val="12813875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822A3-1883-43A8-9FFA-0547512DC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 Safety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99A3E-F98C-48A6-BDB8-1CB49D9F69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food safety systems</a:t>
            </a:r>
          </a:p>
          <a:p>
            <a:pPr lvl="1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Seafood HACCP</a:t>
            </a:r>
          </a:p>
          <a:p>
            <a:pPr lvl="1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Produce Safety Plan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SFS has developed a Model Food Safety Plan for Aquaponic Systems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Aquaponics Workshop at SFS training Center in Everett – Sept 25 &amp; 26, 2018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76100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642F1-0FD4-4367-8B1A-AAF53D921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20329"/>
            <a:ext cx="8229600" cy="1143000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52F94-F3A3-4429-9BE9-023BA9B75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en-US" dirty="0"/>
              <a:t>Aquaponics is a growing, commercially viable industry</a:t>
            </a:r>
          </a:p>
          <a:p>
            <a:r>
              <a:rPr lang="en-US" dirty="0"/>
              <a:t>Reduces pesticide &amp; herbicide requirements</a:t>
            </a:r>
          </a:p>
          <a:p>
            <a:r>
              <a:rPr lang="en-US" dirty="0"/>
              <a:t>Reduces labor input requirements</a:t>
            </a:r>
          </a:p>
          <a:p>
            <a:r>
              <a:rPr lang="en-US" dirty="0"/>
              <a:t>Reduces microbiological hazard risks</a:t>
            </a:r>
          </a:p>
          <a:p>
            <a:r>
              <a:rPr lang="en-US" dirty="0"/>
              <a:t>Reduces transportation costs</a:t>
            </a:r>
          </a:p>
          <a:p>
            <a:r>
              <a:rPr lang="en-US" dirty="0"/>
              <a:t>Produces a sustainable sources of protein, produce, herbs as well as ornamentals</a:t>
            </a:r>
          </a:p>
        </p:txBody>
      </p:sp>
    </p:spTree>
    <p:extLst>
      <p:ext uri="{BB962C8B-B14F-4D97-AF65-F5344CB8AC3E}">
        <p14:creationId xmlns:p14="http://schemas.microsoft.com/office/powerpoint/2010/main" val="15936927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eal on a beach near a body of water&#10;&#10;Description generated with very high confidence">
            <a:extLst>
              <a:ext uri="{FF2B5EF4-FFF2-40B4-BE49-F238E27FC236}">
                <a16:creationId xmlns:a16="http://schemas.microsoft.com/office/drawing/2014/main" id="{4A2F370A-7209-4CD4-8DC4-995B907835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23" y="-5379"/>
            <a:ext cx="9180523" cy="686337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CABA551-CA1F-4AF3-8246-9D52C1048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762000"/>
            <a:ext cx="4724400" cy="1384300"/>
          </a:xfrm>
        </p:spPr>
        <p:txBody>
          <a:bodyPr/>
          <a:lstStyle/>
          <a:p>
            <a:r>
              <a:rPr lang="en-US" sz="3600"/>
              <a:t>Questions</a:t>
            </a:r>
            <a:r>
              <a:rPr lang="en-US" sz="3600" dirty="0"/>
              <a:t>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4DBDAAB-0F4E-45A4-8655-B4F3B464A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hlinkClick r:id="rId4"/>
              </a:rPr>
              <a:t>http://sfs.wsu.edu/caft/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hlinkClick r:id="rId5"/>
              </a:rPr>
              <a:t>Gleyn@wsu.edu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208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ush green field&#10;&#10;Description generated with very high confidence">
            <a:extLst>
              <a:ext uri="{FF2B5EF4-FFF2-40B4-BE49-F238E27FC236}">
                <a16:creationId xmlns:a16="http://schemas.microsoft.com/office/drawing/2014/main" id="{C9DE7F49-C7EE-4DF5-B32D-27E9E1CDF7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5" y="3124200"/>
            <a:ext cx="5715000" cy="3810000"/>
          </a:xfrm>
          <a:prstGeom prst="rect">
            <a:avLst/>
          </a:prstGeom>
        </p:spPr>
      </p:pic>
      <p:pic>
        <p:nvPicPr>
          <p:cNvPr id="7" name="Picture 6" descr="A group of people in a garden&#10;&#10;Description generated with very high confidence">
            <a:extLst>
              <a:ext uri="{FF2B5EF4-FFF2-40B4-BE49-F238E27FC236}">
                <a16:creationId xmlns:a16="http://schemas.microsoft.com/office/drawing/2014/main" id="{69655E91-EAD4-47AE-A63F-FCC721C6A2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454" y="-29498"/>
            <a:ext cx="4730546" cy="3153697"/>
          </a:xfrm>
          <a:prstGeom prst="rect">
            <a:avLst/>
          </a:prstGeom>
        </p:spPr>
      </p:pic>
      <p:pic>
        <p:nvPicPr>
          <p:cNvPr id="9" name="Picture 8" descr="A palm tree&#10;&#10;Description generated with high confidence">
            <a:extLst>
              <a:ext uri="{FF2B5EF4-FFF2-40B4-BE49-F238E27FC236}">
                <a16:creationId xmlns:a16="http://schemas.microsoft.com/office/drawing/2014/main" id="{A5C3284A-57C1-4BF5-9BD6-5B4A8439D7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333" y="3124199"/>
            <a:ext cx="3556000" cy="2667000"/>
          </a:xfrm>
          <a:prstGeom prst="rect">
            <a:avLst/>
          </a:prstGeom>
        </p:spPr>
      </p:pic>
      <p:pic>
        <p:nvPicPr>
          <p:cNvPr id="11" name="Picture 10" descr="A close up of a garden&#10;&#10;Description generated with very high confidence">
            <a:extLst>
              <a:ext uri="{FF2B5EF4-FFF2-40B4-BE49-F238E27FC236}">
                <a16:creationId xmlns:a16="http://schemas.microsoft.com/office/drawing/2014/main" id="{30A77C54-DB8B-4011-B1A6-B3524DB62B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4" y="-131201"/>
            <a:ext cx="4381500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942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E42BF-A052-46DF-9562-B14D735C1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706" y="474406"/>
            <a:ext cx="8229600" cy="11430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Aquaponics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B7A8B-9A40-4304-BCF9-5A0DC9FD7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706" y="1600200"/>
            <a:ext cx="8458200" cy="5181600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Aquaponics is a combination of growing both fish and plants in a single ecosystem. 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Combination can also include crustaceans or algae. 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that has been fertilized by the fish flows to the plants that take-up needed nutrients. 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Bacteria are used to transform the fish respiratory waste into nutrients for the plants. 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a Recirculation Aquaculture System (RAS) coupled system: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plants cleanse the water 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is returned to the fish 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allows to grow fish and plants with the same          volumes of water and without wasting water as it     continues to circulate.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610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1600" y="891317"/>
            <a:ext cx="6048375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9525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Simple Aquaponics System</a:t>
            </a:r>
            <a:endParaRPr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ject 3"/>
          <p:cNvSpPr/>
          <p:nvPr/>
        </p:nvSpPr>
        <p:spPr>
          <a:xfrm>
            <a:off x="372914" y="1524000"/>
            <a:ext cx="6332686" cy="228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 dirty="0"/>
          </a:p>
        </p:txBody>
      </p:sp>
      <p:sp>
        <p:nvSpPr>
          <p:cNvPr id="4" name="object 4"/>
          <p:cNvSpPr/>
          <p:nvPr/>
        </p:nvSpPr>
        <p:spPr>
          <a:xfrm>
            <a:off x="1295400" y="3860102"/>
            <a:ext cx="4343400" cy="29477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EADFF-0624-4781-A512-0E413A06E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Nutrient Exchange is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Facilitated by Bacteria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EE5627-B9B4-4B37-9125-03B3E53CC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Fish discharge ammonia which can become toxic in a RAS system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plants require nutrients such as  Nitrogen  </a:t>
            </a:r>
          </a:p>
          <a:p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Nitrosomonas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bacteria convert the potentially toxic ammonia into nitrites </a:t>
            </a:r>
          </a:p>
          <a:p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Nitrospira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bacteria convert the nitrites into plant bio-available nitrates.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849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304800" y="953995"/>
            <a:ext cx="8229600" cy="69185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923449" marR="3810" indent="-914400">
              <a:lnSpc>
                <a:spcPts val="2595"/>
              </a:lnSpc>
            </a:pP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SUCCESSFUL AQUAPONIC SYSTEMS  MAXIMIZE </a:t>
            </a:r>
            <a:r>
              <a:rPr lang="en-US" sz="3200" spc="-4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THE 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BEST OF</a:t>
            </a:r>
            <a:r>
              <a:rPr lang="en-US" sz="3200" spc="-188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BOTH  </a:t>
            </a:r>
            <a:r>
              <a:rPr lang="en-US" sz="3200" spc="-8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PRODUCTION</a:t>
            </a:r>
            <a:r>
              <a:rPr lang="en-US" sz="3200" spc="-68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SYSTEMS</a:t>
            </a:r>
          </a:p>
        </p:txBody>
      </p:sp>
      <p:sp>
        <p:nvSpPr>
          <p:cNvPr id="3" name="object 3"/>
          <p:cNvSpPr/>
          <p:nvPr/>
        </p:nvSpPr>
        <p:spPr>
          <a:xfrm>
            <a:off x="844678" y="3027616"/>
            <a:ext cx="3529583" cy="2636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 dirty="0"/>
          </a:p>
        </p:txBody>
      </p:sp>
      <p:sp>
        <p:nvSpPr>
          <p:cNvPr id="4" name="object 4"/>
          <p:cNvSpPr txBox="1"/>
          <p:nvPr/>
        </p:nvSpPr>
        <p:spPr>
          <a:xfrm>
            <a:off x="841439" y="2286000"/>
            <a:ext cx="7461122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>
              <a:tabLst>
                <a:tab pos="3987641" algn="l"/>
              </a:tabLst>
            </a:pPr>
            <a:r>
              <a:rPr lang="en-US" sz="3200" spc="-23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/>
                <a:cs typeface="Rockwell"/>
              </a:rPr>
              <a:t>  </a:t>
            </a:r>
            <a:r>
              <a:rPr sz="3200" spc="-23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/>
                <a:cs typeface="Rockwell"/>
              </a:rPr>
              <a:t>AQUACULTURE</a:t>
            </a:r>
            <a:r>
              <a:rPr sz="1650" spc="-23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/>
                <a:cs typeface="Rockwell"/>
              </a:rPr>
              <a:t>	</a:t>
            </a:r>
            <a:r>
              <a:rPr lang="en-US" sz="1650" spc="-23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/>
                <a:cs typeface="Rockwell"/>
              </a:rPr>
              <a:t>        </a:t>
            </a:r>
            <a:r>
              <a:rPr sz="3200" spc="-8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/>
                <a:cs typeface="Rockwell"/>
              </a:rPr>
              <a:t>HYDROPONICS</a:t>
            </a:r>
            <a:endParaRPr sz="3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/>
              <a:cs typeface="Rockwel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95800" y="3040189"/>
            <a:ext cx="4240529" cy="26117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D8F0F-3C91-4A54-8B1E-AE9B9904BB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685800"/>
            <a:ext cx="6858000" cy="701796"/>
          </a:xfrm>
        </p:spPr>
        <p:txBody>
          <a:bodyPr>
            <a:normAutofit fontScale="90000"/>
          </a:bodyPr>
          <a:lstStyle/>
          <a:p>
            <a:r>
              <a:rPr lang="en-US" sz="4050" b="1" dirty="0"/>
              <a:t>Aquaponics combining systems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9F7155-F146-4FB7-A574-449BBCE73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387596"/>
            <a:ext cx="3429000" cy="2914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7F6CE1-3459-4D72-85F3-71460FE650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474263"/>
            <a:ext cx="3581400" cy="23763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2CA2D5-4AE5-4BA1-B987-CEC0E84945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474262"/>
            <a:ext cx="3592613" cy="237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187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FCFD1-E5A5-4210-8BB9-18301D375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914400"/>
          </a:xfrm>
        </p:spPr>
        <p:txBody>
          <a:bodyPr>
            <a:norm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Decoupled Aquaponic Systems (DAPS)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21EB4-4C5A-46E5-B0E9-7EAB0085E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71600"/>
            <a:ext cx="8229600" cy="5410200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DAPS provide independent control over each system unit (i.e. RAS, hydroponics, and nutrient recovery via sludge remineralization). 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DAPS, fish and plants have individual and independently controlled water cycles. 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DAPS also provide better growth conditions for both fish and plants and avoid additional discharge.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3879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749</Words>
  <Application>Microsoft Office PowerPoint</Application>
  <PresentationFormat>On-screen Show (4:3)</PresentationFormat>
  <Paragraphs>104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Algerian</vt:lpstr>
      <vt:lpstr>Arial</vt:lpstr>
      <vt:lpstr>Calibri</vt:lpstr>
      <vt:lpstr>Rockwell</vt:lpstr>
      <vt:lpstr>Office Theme</vt:lpstr>
      <vt:lpstr>An Introduction to Aquaponics</vt:lpstr>
      <vt:lpstr>Hydroponics</vt:lpstr>
      <vt:lpstr>PowerPoint Presentation</vt:lpstr>
      <vt:lpstr>What is Aquaponics</vt:lpstr>
      <vt:lpstr>A Simple Aquaponics System</vt:lpstr>
      <vt:lpstr>The Nutrient Exchange is  Facilitated by Bacteria</vt:lpstr>
      <vt:lpstr>SUCCESSFUL AQUAPONIC SYSTEMS  MAXIMIZE THE BEST OF BOTH  PRODUCTION SYSTEMS</vt:lpstr>
      <vt:lpstr>Aquaponics combining systems</vt:lpstr>
      <vt:lpstr>Decoupled Aquaponic Systems (DAPS)</vt:lpstr>
      <vt:lpstr>Decoupled vs Coupled Systems</vt:lpstr>
      <vt:lpstr>Aquaponics Advantages Over Traditional Agricultural</vt:lpstr>
      <vt:lpstr>May be the Solution for Sustainable Food Systems for many Unique Locations  </vt:lpstr>
      <vt:lpstr>AeroFarms – Newark, NJ Multi Layer – horizontal grow systems (Funding $30 million to date)</vt:lpstr>
      <vt:lpstr>Plenty, Inc. – South San Francisco, CA www.plentyinc.com  Vertical Grow Systems (Funding $224 million to date)</vt:lpstr>
      <vt:lpstr>FREIGHT FARMS   BOSTON, MASSACHUSETTS www.freightfarms.com  Vertical Grow Systems in 40 ft containers</vt:lpstr>
      <vt:lpstr>VH Hydroponics     Anchorage, Alaska Dutch Harbor Fresh Produce </vt:lpstr>
      <vt:lpstr>CAFT Office Everett</vt:lpstr>
      <vt:lpstr>Garden Fresh Farms – St. Paul, MN Vertical (greens) and Cylindrical (herbs) Growth Systems www.gardenfreshfarms.com</vt:lpstr>
      <vt:lpstr> Shenandoah Farms,  Harrisonburg, CA www.shenandoahfarms.com multi level horizontal nursery and small pot  greenhouse growing of cut &amp; live herbs</vt:lpstr>
      <vt:lpstr>Bowery Farming – New York, NY www.boweryfarming.com  Vertical tray growing (Funding $31 million to date)</vt:lpstr>
      <vt:lpstr>Living Greens Farms – Faribault, Minnesota www.livinggreensfarms.com Pyramid growing sheet, vertical growing (Funding $14 million to date)</vt:lpstr>
      <vt:lpstr>Granpa Systems Engineering – Japan Dome covered, rotational growing chamber, 15,000 plants in 30 days; continuously transplanted and harvested in 65 ft. dia. water tank https://granpa-se.co.jp/ </vt:lpstr>
      <vt:lpstr>Superior Fresh – Blair, Wisconsin www.superiorfresh.com  Privately funded to nearly $100 million</vt:lpstr>
      <vt:lpstr>Food Safety Considerations</vt:lpstr>
      <vt:lpstr>Summary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Introduction to Aquaponics</dc:title>
  <dc:creator>Bledsoe, Gleyn</dc:creator>
  <cp:lastModifiedBy>Matthew Andrews</cp:lastModifiedBy>
  <cp:revision>13</cp:revision>
  <dcterms:created xsi:type="dcterms:W3CDTF">2018-09-20T04:44:18Z</dcterms:created>
  <dcterms:modified xsi:type="dcterms:W3CDTF">2018-09-20T14:37:39Z</dcterms:modified>
</cp:coreProperties>
</file>