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46"/>
  </p:notesMasterIdLst>
  <p:handoutMasterIdLst>
    <p:handoutMasterId r:id="rId47"/>
  </p:handoutMasterIdLst>
  <p:sldIdLst>
    <p:sldId id="461" r:id="rId2"/>
    <p:sldId id="365" r:id="rId3"/>
    <p:sldId id="366" r:id="rId4"/>
    <p:sldId id="460" r:id="rId5"/>
    <p:sldId id="369" r:id="rId6"/>
    <p:sldId id="370" r:id="rId7"/>
    <p:sldId id="371" r:id="rId8"/>
    <p:sldId id="372" r:id="rId9"/>
    <p:sldId id="373" r:id="rId10"/>
    <p:sldId id="374" r:id="rId11"/>
    <p:sldId id="375" r:id="rId12"/>
    <p:sldId id="376" r:id="rId13"/>
    <p:sldId id="377" r:id="rId14"/>
    <p:sldId id="378" r:id="rId15"/>
    <p:sldId id="379" r:id="rId16"/>
    <p:sldId id="380" r:id="rId17"/>
    <p:sldId id="381" r:id="rId18"/>
    <p:sldId id="382" r:id="rId19"/>
    <p:sldId id="383" r:id="rId20"/>
    <p:sldId id="384" r:id="rId21"/>
    <p:sldId id="385" r:id="rId22"/>
    <p:sldId id="386" r:id="rId23"/>
    <p:sldId id="387" r:id="rId24"/>
    <p:sldId id="459" r:id="rId25"/>
    <p:sldId id="456" r:id="rId26"/>
    <p:sldId id="457" r:id="rId27"/>
    <p:sldId id="458" r:id="rId28"/>
    <p:sldId id="389" r:id="rId29"/>
    <p:sldId id="390" r:id="rId30"/>
    <p:sldId id="391" r:id="rId31"/>
    <p:sldId id="392" r:id="rId32"/>
    <p:sldId id="393" r:id="rId33"/>
    <p:sldId id="394" r:id="rId34"/>
    <p:sldId id="395" r:id="rId35"/>
    <p:sldId id="396" r:id="rId36"/>
    <p:sldId id="397" r:id="rId37"/>
    <p:sldId id="398" r:id="rId38"/>
    <p:sldId id="399" r:id="rId39"/>
    <p:sldId id="400" r:id="rId40"/>
    <p:sldId id="401" r:id="rId41"/>
    <p:sldId id="445" r:id="rId42"/>
    <p:sldId id="446" r:id="rId43"/>
    <p:sldId id="454" r:id="rId44"/>
    <p:sldId id="462" r:id="rId45"/>
  </p:sldIdLst>
  <p:sldSz cx="9144000" cy="6858000" type="screen4x3"/>
  <p:notesSz cx="936942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37">
          <p15:clr>
            <a:srgbClr val="A4A3A4"/>
          </p15:clr>
        </p15:guide>
        <p15:guide id="2" pos="295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GC" initials="OG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8A"/>
    <a:srgbClr val="0066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221" autoAdjust="0"/>
    <p:restoredTop sz="72952" autoAdjust="0"/>
  </p:normalViewPr>
  <p:slideViewPr>
    <p:cSldViewPr>
      <p:cViewPr varScale="1">
        <p:scale>
          <a:sx n="109" d="100"/>
          <a:sy n="109" d="100"/>
        </p:scale>
        <p:origin x="1272" y="10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80" d="100"/>
          <a:sy n="80" d="100"/>
        </p:scale>
        <p:origin x="-1602" y="-90"/>
      </p:cViewPr>
      <p:guideLst>
        <p:guide orient="horz" pos="2237"/>
        <p:guide pos="295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0084" cy="355124"/>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sz="quarter" idx="1"/>
          </p:nvPr>
        </p:nvSpPr>
        <p:spPr>
          <a:xfrm>
            <a:off x="5307173" y="0"/>
            <a:ext cx="4060084" cy="355124"/>
          </a:xfrm>
          <a:prstGeom prst="rect">
            <a:avLst/>
          </a:prstGeom>
        </p:spPr>
        <p:txBody>
          <a:bodyPr vert="horz" lIns="94119" tIns="47060" rIns="94119" bIns="47060" rtlCol="0"/>
          <a:lstStyle>
            <a:lvl1pPr algn="r">
              <a:defRPr sz="1200"/>
            </a:lvl1pPr>
          </a:lstStyle>
          <a:p>
            <a:fld id="{8B0B40D7-E8BC-4D91-A073-6721F762817A}" type="datetimeFigureOut">
              <a:rPr lang="en-US" smtClean="0"/>
              <a:t>9/20/2018</a:t>
            </a:fld>
            <a:endParaRPr lang="en-US"/>
          </a:p>
        </p:txBody>
      </p:sp>
      <p:sp>
        <p:nvSpPr>
          <p:cNvPr id="4" name="Footer Placeholder 3"/>
          <p:cNvSpPr>
            <a:spLocks noGrp="1"/>
          </p:cNvSpPr>
          <p:nvPr>
            <p:ph type="ftr" sz="quarter" idx="2"/>
          </p:nvPr>
        </p:nvSpPr>
        <p:spPr>
          <a:xfrm>
            <a:off x="0" y="6746119"/>
            <a:ext cx="4060084" cy="355124"/>
          </a:xfrm>
          <a:prstGeom prst="rect">
            <a:avLst/>
          </a:prstGeom>
        </p:spPr>
        <p:txBody>
          <a:bodyPr vert="horz" lIns="94119" tIns="47060" rIns="94119" bIns="47060" rtlCol="0" anchor="b"/>
          <a:lstStyle>
            <a:lvl1pPr algn="l">
              <a:defRPr sz="1200"/>
            </a:lvl1pPr>
          </a:lstStyle>
          <a:p>
            <a:endParaRPr lang="en-US"/>
          </a:p>
        </p:txBody>
      </p:sp>
      <p:sp>
        <p:nvSpPr>
          <p:cNvPr id="5" name="Slide Number Placeholder 4"/>
          <p:cNvSpPr>
            <a:spLocks noGrp="1"/>
          </p:cNvSpPr>
          <p:nvPr>
            <p:ph type="sldNum" sz="quarter" idx="3"/>
          </p:nvPr>
        </p:nvSpPr>
        <p:spPr>
          <a:xfrm>
            <a:off x="5307173" y="6746119"/>
            <a:ext cx="4060084" cy="355124"/>
          </a:xfrm>
          <a:prstGeom prst="rect">
            <a:avLst/>
          </a:prstGeom>
        </p:spPr>
        <p:txBody>
          <a:bodyPr vert="horz" lIns="94119" tIns="47060" rIns="94119" bIns="47060" rtlCol="0" anchor="b"/>
          <a:lstStyle>
            <a:lvl1pPr algn="r">
              <a:defRPr sz="1200"/>
            </a:lvl1pPr>
          </a:lstStyle>
          <a:p>
            <a:fld id="{7DCAF8F8-CFF6-4AB5-A62B-CE0A6980E98A}" type="slidenum">
              <a:rPr lang="en-US" smtClean="0"/>
              <a:t>‹#›</a:t>
            </a:fld>
            <a:endParaRPr lang="en-US"/>
          </a:p>
        </p:txBody>
      </p:sp>
    </p:spTree>
    <p:extLst>
      <p:ext uri="{BB962C8B-B14F-4D97-AF65-F5344CB8AC3E}">
        <p14:creationId xmlns:p14="http://schemas.microsoft.com/office/powerpoint/2010/main" val="2345984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0084" cy="355124"/>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idx="1"/>
          </p:nvPr>
        </p:nvSpPr>
        <p:spPr>
          <a:xfrm>
            <a:off x="5307173" y="0"/>
            <a:ext cx="4060084" cy="355124"/>
          </a:xfrm>
          <a:prstGeom prst="rect">
            <a:avLst/>
          </a:prstGeom>
        </p:spPr>
        <p:txBody>
          <a:bodyPr vert="horz" lIns="94119" tIns="47060" rIns="94119" bIns="47060" rtlCol="0"/>
          <a:lstStyle>
            <a:lvl1pPr algn="r">
              <a:defRPr sz="1200"/>
            </a:lvl1pPr>
          </a:lstStyle>
          <a:p>
            <a:fld id="{5642BB96-3E9C-4DD4-B991-A662C7E94F36}" type="datetimeFigureOut">
              <a:rPr lang="en-US" smtClean="0"/>
              <a:t>9/20/2018</a:t>
            </a:fld>
            <a:endParaRPr lang="en-US"/>
          </a:p>
        </p:txBody>
      </p:sp>
      <p:sp>
        <p:nvSpPr>
          <p:cNvPr id="4" name="Slide Image Placeholder 3"/>
          <p:cNvSpPr>
            <a:spLocks noGrp="1" noRot="1" noChangeAspect="1"/>
          </p:cNvSpPr>
          <p:nvPr>
            <p:ph type="sldImg" idx="2"/>
          </p:nvPr>
        </p:nvSpPr>
        <p:spPr>
          <a:xfrm>
            <a:off x="2909888" y="533400"/>
            <a:ext cx="3549650" cy="2662238"/>
          </a:xfrm>
          <a:prstGeom prst="rect">
            <a:avLst/>
          </a:prstGeom>
          <a:noFill/>
          <a:ln w="12700">
            <a:solidFill>
              <a:prstClr val="black"/>
            </a:solidFill>
          </a:ln>
        </p:spPr>
        <p:txBody>
          <a:bodyPr vert="horz" lIns="94119" tIns="47060" rIns="94119" bIns="47060" rtlCol="0" anchor="ctr"/>
          <a:lstStyle/>
          <a:p>
            <a:endParaRPr lang="en-US"/>
          </a:p>
        </p:txBody>
      </p:sp>
      <p:sp>
        <p:nvSpPr>
          <p:cNvPr id="5" name="Notes Placeholder 4"/>
          <p:cNvSpPr>
            <a:spLocks noGrp="1"/>
          </p:cNvSpPr>
          <p:nvPr>
            <p:ph type="body" sz="quarter" idx="3"/>
          </p:nvPr>
        </p:nvSpPr>
        <p:spPr>
          <a:xfrm>
            <a:off x="936943" y="3373676"/>
            <a:ext cx="7495540" cy="3196114"/>
          </a:xfrm>
          <a:prstGeom prst="rect">
            <a:avLst/>
          </a:prstGeom>
        </p:spPr>
        <p:txBody>
          <a:bodyPr vert="horz" lIns="94119" tIns="47060" rIns="94119" bIns="470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060084" cy="355124"/>
          </a:xfrm>
          <a:prstGeom prst="rect">
            <a:avLst/>
          </a:prstGeom>
        </p:spPr>
        <p:txBody>
          <a:bodyPr vert="horz" lIns="94119" tIns="47060" rIns="94119" bIns="47060" rtlCol="0" anchor="b"/>
          <a:lstStyle>
            <a:lvl1pPr algn="l">
              <a:defRPr sz="1200"/>
            </a:lvl1pPr>
          </a:lstStyle>
          <a:p>
            <a:endParaRPr lang="en-US"/>
          </a:p>
        </p:txBody>
      </p:sp>
      <p:sp>
        <p:nvSpPr>
          <p:cNvPr id="7" name="Slide Number Placeholder 6"/>
          <p:cNvSpPr>
            <a:spLocks noGrp="1"/>
          </p:cNvSpPr>
          <p:nvPr>
            <p:ph type="sldNum" sz="quarter" idx="5"/>
          </p:nvPr>
        </p:nvSpPr>
        <p:spPr>
          <a:xfrm>
            <a:off x="5307173" y="6746119"/>
            <a:ext cx="4060084" cy="355124"/>
          </a:xfrm>
          <a:prstGeom prst="rect">
            <a:avLst/>
          </a:prstGeom>
        </p:spPr>
        <p:txBody>
          <a:bodyPr vert="horz" lIns="94119" tIns="47060" rIns="94119" bIns="47060" rtlCol="0" anchor="b"/>
          <a:lstStyle>
            <a:lvl1pPr algn="r">
              <a:defRPr sz="1200"/>
            </a:lvl1pPr>
          </a:lstStyle>
          <a:p>
            <a:fld id="{2BA6F739-6549-482C-A81D-2011D8B0FF4A}" type="slidenum">
              <a:rPr lang="en-US" smtClean="0"/>
              <a:t>‹#›</a:t>
            </a:fld>
            <a:endParaRPr lang="en-US"/>
          </a:p>
        </p:txBody>
      </p:sp>
    </p:spTree>
    <p:extLst>
      <p:ext uri="{BB962C8B-B14F-4D97-AF65-F5344CB8AC3E}">
        <p14:creationId xmlns:p14="http://schemas.microsoft.com/office/powerpoint/2010/main" val="655415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06523B7-1EDE-40B8-81F4-2AD750920C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4F5BA216-98BA-4BFF-851A-E3ED165F15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purpose of the food hazards guide is to help a food facility develop a food safety plan (FSP) in accordance with the requirements of the PCHF Rule and to facilities in identifying potential hazards, deciding if they are significant, and what control strategies might be available to mitigate the hazard.  </a:t>
            </a:r>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p:txBody>
      </p:sp>
      <p:sp>
        <p:nvSpPr>
          <p:cNvPr id="25604" name="Slide Number Placeholder 3">
            <a:extLst>
              <a:ext uri="{FF2B5EF4-FFF2-40B4-BE49-F238E27FC236}">
                <a16:creationId xmlns:a16="http://schemas.microsoft.com/office/drawing/2014/main" id="{38AEB9A4-92CB-4FB5-8652-6F54C6807B76}"/>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105DC4-C8E8-41D8-99AA-117B531948B6}"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771649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B4EED05F-963F-4FD6-BF1C-218A3D413F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BE8333C-4BF8-4718-85D5-382E05D9E299}"/>
              </a:ext>
            </a:extLst>
          </p:cNvPr>
          <p:cNvSpPr>
            <a:spLocks noGrp="1"/>
          </p:cNvSpPr>
          <p:nvPr>
            <p:ph type="body" idx="1"/>
          </p:nvPr>
        </p:nvSpPr>
        <p:spPr/>
        <p:txBody>
          <a:bodyPr/>
          <a:lstStyle/>
          <a:p>
            <a:pPr eaLnBrk="1" hangingPunct="1">
              <a:defRPr/>
            </a:pPr>
            <a:r>
              <a:rPr lang="en-US" dirty="0"/>
              <a:t>Key to note the differences in:</a:t>
            </a:r>
          </a:p>
          <a:p>
            <a:pPr eaLnBrk="1" hangingPunct="1">
              <a:defRPr/>
            </a:pPr>
            <a:endParaRPr lang="en-US" dirty="0"/>
          </a:p>
          <a:p>
            <a:pPr marL="228600" indent="-228600" eaLnBrk="1" hangingPunct="1">
              <a:buFont typeface="+mj-lt"/>
              <a:buAutoNum type="arabicPeriod"/>
              <a:defRPr/>
            </a:pPr>
            <a:r>
              <a:rPr lang="en-US" dirty="0"/>
              <a:t>Hazard Analysis – the addition of radiological hazards and consideration of economically motivated adulteration.</a:t>
            </a:r>
          </a:p>
          <a:p>
            <a:pPr marL="228600" indent="-228600" eaLnBrk="1" hangingPunct="1">
              <a:buFont typeface="+mj-lt"/>
              <a:buAutoNum type="arabicPeriod"/>
              <a:defRPr/>
            </a:pPr>
            <a:r>
              <a:rPr lang="en-US" dirty="0"/>
              <a:t>Preventive Controls – The requirement of controls beyond what we typically classify as CCPs such as Sanitation or Supplier Controls</a:t>
            </a:r>
          </a:p>
          <a:p>
            <a:pPr marL="228600" indent="-228600" eaLnBrk="1" hangingPunct="1">
              <a:buFont typeface="+mj-lt"/>
              <a:buAutoNum type="arabicPeriod"/>
              <a:defRPr/>
            </a:pPr>
            <a:r>
              <a:rPr lang="en-US" dirty="0"/>
              <a:t>Corrective Actions and Corrections – The addition of corrections within the FSP.  Slightly difference than CAs. May or may not have to document depending upon when the corrections were made during processing.</a:t>
            </a:r>
          </a:p>
          <a:p>
            <a:pPr marL="228600" indent="-228600" eaLnBrk="1" hangingPunct="1">
              <a:buFont typeface="+mj-lt"/>
              <a:buAutoNum type="arabicPeriod"/>
              <a:defRPr/>
            </a:pPr>
            <a:r>
              <a:rPr lang="en-US" dirty="0"/>
              <a:t>Verification (including validation) – Additional requirements for verification on Supplier Controls.</a:t>
            </a:r>
          </a:p>
          <a:p>
            <a:pPr marL="228600" indent="-228600" eaLnBrk="1" hangingPunct="1">
              <a:buFont typeface="+mj-lt"/>
              <a:buAutoNum type="arabicPeriod"/>
              <a:defRPr/>
            </a:pPr>
            <a:r>
              <a:rPr lang="en-US" dirty="0"/>
              <a:t>Recall Plans – Not a requirement within HACCP, but is a requirement in the FSP when a hazard requiring a preventive control is identified.</a:t>
            </a:r>
          </a:p>
        </p:txBody>
      </p:sp>
      <p:sp>
        <p:nvSpPr>
          <p:cNvPr id="4" name="Slide Number Placeholder 3">
            <a:extLst>
              <a:ext uri="{FF2B5EF4-FFF2-40B4-BE49-F238E27FC236}">
                <a16:creationId xmlns:a16="http://schemas.microsoft.com/office/drawing/2014/main" id="{7A8E402C-3964-439E-81C2-4263E624D401}"/>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1A239B3-2185-4BB2-A206-DB32EAB0E38B}"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109580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48561F96-5776-43E8-87F0-5F3349B481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29D90A0E-452B-4295-90FA-C3520103F8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The guidance provided in this chapter is intended to help facilities that manufacture, process, pack, or hold human food to conduct a hazard analysis.  The Preventive Controls for Human Food Rule (PCHF Rule) requires facilities to conduct a hazard analysis. The hazard analysis must be written, regardless of the results of the analysis, and must include two elements: (1) a hazard identification and (2) a hazard evaluation.  The facility conducts a hazard analysis to identify and evaluate, based on experience, illness data, scientific reports, and other information, known or reasonably foreseeable hazards for each type of food manufactured, processed, packed, or held at the facility to determine whether there are hazards requiring preventive controls. See 21 CFR 117.130.</a:t>
            </a:r>
          </a:p>
          <a:p>
            <a:pPr eaLnBrk="1" hangingPunct="1"/>
            <a:endParaRPr lang="en-US" altLang="en-US"/>
          </a:p>
        </p:txBody>
      </p:sp>
      <p:sp>
        <p:nvSpPr>
          <p:cNvPr id="4" name="Slide Number Placeholder 3">
            <a:extLst>
              <a:ext uri="{FF2B5EF4-FFF2-40B4-BE49-F238E27FC236}">
                <a16:creationId xmlns:a16="http://schemas.microsoft.com/office/drawing/2014/main" id="{642CB51F-0BE7-40B3-B3D8-98A503E8F059}"/>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E43EACB-E963-4357-B865-907CF7D3884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914455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63E36E54-7D91-4356-9852-8F3B22BF95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240EEE0D-C19E-4168-B77C-A0B5E35763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Part 117 does not define the term “hazard analysis.”  See Box 2-1 for a definition of “hazard analysis” that was developed by the Food Safety Preventive Controls Alliance (FSPCA).</a:t>
            </a:r>
          </a:p>
          <a:p>
            <a:pPr eaLnBrk="1" hangingPunct="1"/>
            <a:endParaRPr lang="en-US" altLang="en-US"/>
          </a:p>
        </p:txBody>
      </p:sp>
      <p:sp>
        <p:nvSpPr>
          <p:cNvPr id="4" name="Slide Number Placeholder 3">
            <a:extLst>
              <a:ext uri="{FF2B5EF4-FFF2-40B4-BE49-F238E27FC236}">
                <a16:creationId xmlns:a16="http://schemas.microsoft.com/office/drawing/2014/main" id="{3C810CB8-6C9E-420E-AAD5-97D1BF2FDA1B}"/>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39092F5-4E2A-4502-AA2A-DBD064AB5452}"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48962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A4141D96-7BED-4BCC-8FE6-625EB3BD3E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40856E3B-6EE1-4A30-80F4-F700A28F6F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This section will guide you through the steps involved in conducting a hazard analysis. The PCHF requirements do not specify that you must use a “Hazard Analysis Worksheet” to conduct your hazard analysis.  However, you may find it useful to use such a worksheet.  See Form 2-B in Appendix 2 of this guidance. </a:t>
            </a:r>
          </a:p>
          <a:p>
            <a:pPr eaLnBrk="1" hangingPunct="1">
              <a:spcBef>
                <a:spcPct val="0"/>
              </a:spcBef>
            </a:pPr>
            <a:endParaRPr lang="en-US" altLang="en-US"/>
          </a:p>
          <a:p>
            <a:pPr eaLnBrk="1" hangingPunct="1">
              <a:spcBef>
                <a:spcPct val="0"/>
              </a:spcBef>
            </a:pPr>
            <a:r>
              <a:rPr lang="en-US" altLang="en-US"/>
              <a:t>You will find some very useful questions to be used when identifying potential hazards.  They were adapted from HACCP Principles and Application Guidelines published by the NACMF. This list of questions is provided in Chapter 2.</a:t>
            </a:r>
          </a:p>
          <a:p>
            <a:pPr eaLnBrk="1" hangingPunct="1">
              <a:spcBef>
                <a:spcPct val="0"/>
              </a:spcBef>
            </a:pPr>
            <a:endParaRPr lang="en-US" altLang="en-US"/>
          </a:p>
          <a:p>
            <a:pPr eaLnBrk="1" hangingPunct="1">
              <a:spcBef>
                <a:spcPct val="0"/>
              </a:spcBef>
            </a:pPr>
            <a:endParaRPr lang="en-US" altLang="en-US"/>
          </a:p>
          <a:p>
            <a:pPr eaLnBrk="1" hangingPunct="1">
              <a:spcBef>
                <a:spcPct val="0"/>
              </a:spcBef>
            </a:pPr>
            <a:r>
              <a:rPr lang="en-US" altLang="en-US"/>
              <a:t>Also, to be noted, resources for use when assessing the likelihood of occurrence of a hazard can also be found in Chapter 2 of the PCHF Guidance.</a:t>
            </a:r>
          </a:p>
        </p:txBody>
      </p:sp>
      <p:sp>
        <p:nvSpPr>
          <p:cNvPr id="30724" name="Slide Number Placeholder 3">
            <a:extLst>
              <a:ext uri="{FF2B5EF4-FFF2-40B4-BE49-F238E27FC236}">
                <a16:creationId xmlns:a16="http://schemas.microsoft.com/office/drawing/2014/main" id="{91B2C705-25BA-4183-9334-486902F309B3}"/>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185F9CC-50A2-41EB-AFD3-EE110ADF5CFE}"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961972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975EFF90-F7F5-4A77-BA22-2A6374E389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6CC1DA07-8639-44D9-A28A-AD8F2C1201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A facility’s Food Safety Team should consider foodborne illness outbreaks in the same or similar products, as well as data on foodborne illness outbreaks provided from other product types that may be relevant, or from foods prepared in retail food establishments rather than in manufacturing facilities. Several publicly available resources can provide such information.  For example, we provide information on our findings related to outbreaks, including a discussion, whenever possible, of factors that would have contributed to the outbreak at the processing or production site for the foods we regulate.</a:t>
            </a:r>
          </a:p>
        </p:txBody>
      </p:sp>
      <p:sp>
        <p:nvSpPr>
          <p:cNvPr id="4" name="Slide Number Placeholder 3">
            <a:extLst>
              <a:ext uri="{FF2B5EF4-FFF2-40B4-BE49-F238E27FC236}">
                <a16:creationId xmlns:a16="http://schemas.microsoft.com/office/drawing/2014/main" id="{D28A8E7C-0BF7-4BC9-9667-0914290039ED}"/>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8869FFE-3152-41FD-9975-0C762F330F05}"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958775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BF5E55BC-03DF-40B8-8D31-BA50E643F0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FF80D60F-3C2A-41E1-A81D-2AF99553B9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It is important for a facility to understand the potential hazards that may be associated with its products using the raw materials and other ingredients, processes, and equipment specific for those products, as well as the environment of the specific facility. </a:t>
            </a:r>
          </a:p>
          <a:p>
            <a:pPr eaLnBrk="1" hangingPunct="1"/>
            <a:endParaRPr lang="en-US" altLang="en-US"/>
          </a:p>
          <a:p>
            <a:pPr eaLnBrk="1" hangingPunct="1"/>
            <a:r>
              <a:rPr lang="en-US" altLang="en-US"/>
              <a:t>If a facility identifies hazards requiring a preventive control, it will then have to determine what preventive controls are needed to reduce food safety risks and ensure the safety of your products for human consumption. See 21 CFR 117.130 and 117.135. </a:t>
            </a:r>
          </a:p>
          <a:p>
            <a:pPr eaLnBrk="1" hangingPunct="1"/>
            <a:endParaRPr lang="en-US" altLang="en-US"/>
          </a:p>
          <a:p>
            <a:pPr eaLnBrk="1" hangingPunct="1"/>
            <a:r>
              <a:rPr lang="en-US" altLang="en-US"/>
              <a:t>Although this chapter briefly describes the types of preventive controls that may be appropriate for a facility to implement to control certain hazards, see Chapter 4 and </a:t>
            </a:r>
            <a:r>
              <a:rPr lang="en-US" altLang="en-US" b="1"/>
              <a:t>forthcoming </a:t>
            </a:r>
            <a:r>
              <a:rPr lang="en-US" altLang="en-US"/>
              <a:t>Chapters 6 through 13 of this guidance for more detailed discussion of applicable preventive controls. In addition, Chapter 14 describes the Recall Plan, which is required when a food is associated with a hazard requiring a preventive control.</a:t>
            </a:r>
          </a:p>
          <a:p>
            <a:pPr eaLnBrk="1" hangingPunct="1"/>
            <a:endParaRPr lang="en-US" altLang="en-US"/>
          </a:p>
        </p:txBody>
      </p:sp>
      <p:sp>
        <p:nvSpPr>
          <p:cNvPr id="4" name="Slide Number Placeholder 3">
            <a:extLst>
              <a:ext uri="{FF2B5EF4-FFF2-40B4-BE49-F238E27FC236}">
                <a16:creationId xmlns:a16="http://schemas.microsoft.com/office/drawing/2014/main" id="{F7B7D81A-F7DA-4581-B4D5-4B742CC8C206}"/>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9EC7E03-C682-45E7-A0E9-894B29AE912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808508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44549AE5-4A01-4C18-BCA5-72B3ADC864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27E417F2-2991-44DF-BE3D-B456B9E3AF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Chapter 3 provides guidance on hazards that are commonly of concern in food plants and that should be addressed in a hazard analysis. </a:t>
            </a:r>
          </a:p>
          <a:p>
            <a:pPr eaLnBrk="1" hangingPunct="1">
              <a:spcBef>
                <a:spcPct val="0"/>
              </a:spcBef>
            </a:pPr>
            <a:endParaRPr lang="en-US" altLang="en-US"/>
          </a:p>
          <a:p>
            <a:pPr eaLnBrk="1" hangingPunct="1">
              <a:spcBef>
                <a:spcPct val="0"/>
              </a:spcBef>
            </a:pPr>
            <a:r>
              <a:rPr lang="en-US" altLang="en-US"/>
              <a:t>It addresses ingredient-related hazards, process-related hazards, and hazards that may be introduced from the food-production environment (facility-related hazards).  </a:t>
            </a:r>
          </a:p>
          <a:p>
            <a:pPr eaLnBrk="1" hangingPunct="1">
              <a:spcBef>
                <a:spcPct val="0"/>
              </a:spcBef>
            </a:pPr>
            <a:endParaRPr lang="en-US" altLang="en-US"/>
          </a:p>
          <a:p>
            <a:pPr eaLnBrk="1" hangingPunct="1">
              <a:spcBef>
                <a:spcPct val="0"/>
              </a:spcBef>
            </a:pPr>
            <a:r>
              <a:rPr lang="en-US" altLang="en-US"/>
              <a:t>It does not provide an exhaustive compendium of hazards or details about each hazard.  </a:t>
            </a:r>
          </a:p>
          <a:p>
            <a:pPr eaLnBrk="1" hangingPunct="1">
              <a:spcBef>
                <a:spcPct val="0"/>
              </a:spcBef>
            </a:pPr>
            <a:endParaRPr lang="en-US" altLang="en-US"/>
          </a:p>
          <a:p>
            <a:pPr eaLnBrk="1" hangingPunct="1">
              <a:spcBef>
                <a:spcPct val="0"/>
              </a:spcBef>
            </a:pPr>
            <a:r>
              <a:rPr lang="en-US" altLang="en-US"/>
              <a:t>Where possible, scientific literature, regulations, and/or guidance (issued by FDA or our food safety regulatory partners) is referenced that may provide useful detailed discussion or analysis of hazards of concern. </a:t>
            </a:r>
          </a:p>
        </p:txBody>
      </p:sp>
      <p:sp>
        <p:nvSpPr>
          <p:cNvPr id="31748" name="Slide Number Placeholder 3">
            <a:extLst>
              <a:ext uri="{FF2B5EF4-FFF2-40B4-BE49-F238E27FC236}">
                <a16:creationId xmlns:a16="http://schemas.microsoft.com/office/drawing/2014/main" id="{692CA2F2-3B1C-4156-999B-5A58A0847060}"/>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7569B7B-C99F-4AAA-B56E-EE6A8B341158}"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012491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8386F973-A7A2-4790-93E8-0D99A73B00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CFC23611-E84B-45E3-B8F8-A91BDE7AAC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There are two key content points to be made for Chapter 3.</a:t>
            </a:r>
          </a:p>
          <a:p>
            <a:pPr eaLnBrk="1" hangingPunct="1">
              <a:spcBef>
                <a:spcPct val="0"/>
              </a:spcBef>
            </a:pPr>
            <a:endParaRPr lang="en-US" altLang="en-US"/>
          </a:p>
          <a:p>
            <a:pPr eaLnBrk="1" hangingPunct="1">
              <a:spcBef>
                <a:spcPct val="0"/>
              </a:spcBef>
            </a:pPr>
            <a:r>
              <a:rPr lang="en-US" altLang="en-US"/>
              <a:t>While the text in Chapter 3 characterizes the various potential hazards to be considered in a hazard analysis, the content of the Hazards Tables found in Appendix 1 provides a more detailed assessment of the potential hazards to be considered for various Food Groups as we will see in upcoming slides.</a:t>
            </a:r>
          </a:p>
        </p:txBody>
      </p:sp>
      <p:sp>
        <p:nvSpPr>
          <p:cNvPr id="32772" name="Slide Number Placeholder 3">
            <a:extLst>
              <a:ext uri="{FF2B5EF4-FFF2-40B4-BE49-F238E27FC236}">
                <a16:creationId xmlns:a16="http://schemas.microsoft.com/office/drawing/2014/main" id="{85A74951-342A-44BE-941E-4596C8558B79}"/>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C972AF5-2C39-4F7A-90A2-2A724F7E679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54814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49E7C839-DDEF-40D3-A7D3-0327F0EF8D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284861C6-50FD-4D9C-8391-F8E377B48B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scientific literature cited in the PCHF Guidance Chapter 3 is intended to provide those conducting a hazard analysis the scientific basis and background on classifying and identifying potential hazards that are ingredient and food-related, process-related, and from the facility environment.</a:t>
            </a:r>
          </a:p>
          <a:p>
            <a:pPr eaLnBrk="1" hangingPunct="1">
              <a:spcBef>
                <a:spcPct val="0"/>
              </a:spcBef>
            </a:pPr>
            <a:endParaRPr lang="en-US" altLang="en-US"/>
          </a:p>
          <a:p>
            <a:pPr eaLnBrk="1" hangingPunct="1">
              <a:spcBef>
                <a:spcPct val="0"/>
              </a:spcBef>
            </a:pPr>
            <a:r>
              <a:rPr lang="en-US" altLang="en-US"/>
              <a:t>This chapter provides an overview of the potential ingredient and food commodity related hazards by category (e.g., biological, chemical, and physical).   The information basically frames the primary hazards that will be encountered and analyzed in food manufacturing.</a:t>
            </a:r>
          </a:p>
          <a:p>
            <a:pPr eaLnBrk="1" hangingPunct="1">
              <a:spcBef>
                <a:spcPct val="0"/>
              </a:spcBef>
            </a:pPr>
            <a:endParaRPr lang="en-US" altLang="en-US"/>
          </a:p>
          <a:p>
            <a:pPr eaLnBrk="1" hangingPunct="1">
              <a:spcBef>
                <a:spcPct val="0"/>
              </a:spcBef>
            </a:pPr>
            <a:r>
              <a:rPr lang="en-US" altLang="en-US"/>
              <a:t>The technical content and other tables found in the PCHF Guidance, provide context to these various hazards, much like a published scientific review.</a:t>
            </a:r>
          </a:p>
          <a:p>
            <a:pPr eaLnBrk="1" hangingPunct="1">
              <a:spcBef>
                <a:spcPct val="0"/>
              </a:spcBef>
            </a:pPr>
            <a:endParaRPr lang="en-US" altLang="en-US"/>
          </a:p>
          <a:p>
            <a:pPr eaLnBrk="1" hangingPunct="1">
              <a:spcBef>
                <a:spcPct val="0"/>
              </a:spcBef>
            </a:pPr>
            <a:endParaRPr lang="en-US" altLang="en-US"/>
          </a:p>
        </p:txBody>
      </p:sp>
      <p:sp>
        <p:nvSpPr>
          <p:cNvPr id="33796" name="Slide Number Placeholder 3">
            <a:extLst>
              <a:ext uri="{FF2B5EF4-FFF2-40B4-BE49-F238E27FC236}">
                <a16:creationId xmlns:a16="http://schemas.microsoft.com/office/drawing/2014/main" id="{C9B6253E-D512-433D-A838-DFDBF6DD7344}"/>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6B113B2-4620-494A-9063-4475DD4AED88}"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65277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C8E3B14B-EED0-40FC-B80B-129DA5611E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C91BA6A5-A054-496C-BCF1-ED28FA6B24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a:t>(Basically,  refer to the content of the slide.)  </a:t>
            </a:r>
          </a:p>
          <a:p>
            <a:pPr eaLnBrk="1" hangingPunct="1">
              <a:spcBef>
                <a:spcPct val="0"/>
              </a:spcBef>
            </a:pPr>
            <a:endParaRPr lang="en-US" altLang="en-US" i="1"/>
          </a:p>
          <a:p>
            <a:pPr eaLnBrk="1" hangingPunct="1">
              <a:spcBef>
                <a:spcPct val="0"/>
              </a:spcBef>
            </a:pPr>
            <a:r>
              <a:rPr lang="en-US" altLang="en-US"/>
              <a:t>The Hazards Tables, found in Appendix 1 of this Guide is where the data intended for use in considering potential hazards while conducting a hazard analysis is found.  Again, this data while based on credible and numerous databases (both published and agency), scientific reviews, surveillance data, etc., should not be considered the final definitive source for this information.  There will always be exceptions.  More current and relevant data should always be sought and considered as well.</a:t>
            </a:r>
          </a:p>
          <a:p>
            <a:pPr eaLnBrk="1" hangingPunct="1">
              <a:spcBef>
                <a:spcPct val="0"/>
              </a:spcBef>
            </a:pPr>
            <a:endParaRPr lang="en-US" altLang="en-US"/>
          </a:p>
          <a:p>
            <a:pPr eaLnBrk="1" hangingPunct="1">
              <a:spcBef>
                <a:spcPct val="0"/>
              </a:spcBef>
            </a:pPr>
            <a:endParaRPr lang="en-US" altLang="en-US"/>
          </a:p>
        </p:txBody>
      </p:sp>
      <p:sp>
        <p:nvSpPr>
          <p:cNvPr id="34820" name="Slide Number Placeholder 3">
            <a:extLst>
              <a:ext uri="{FF2B5EF4-FFF2-40B4-BE49-F238E27FC236}">
                <a16:creationId xmlns:a16="http://schemas.microsoft.com/office/drawing/2014/main" id="{4B9F3B49-14B4-47B2-92B8-B158E2EC0BF5}"/>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3F3A331-B46E-4903-BD42-69B36A3CFD7F}"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954387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459CCE01-BBBE-495B-AE97-510DF927E2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5E8C881E-75A6-41BA-A25A-36E01C7798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4" name="Slide Number Placeholder 3">
            <a:extLst>
              <a:ext uri="{FF2B5EF4-FFF2-40B4-BE49-F238E27FC236}">
                <a16:creationId xmlns:a16="http://schemas.microsoft.com/office/drawing/2014/main" id="{21F48450-0D46-428A-9CD5-0EC72C4F44D4}"/>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6A0774-F580-42D8-B0BC-62A8FEA66D26}"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2" name="Footer Placeholder 1">
            <a:extLst>
              <a:ext uri="{FF2B5EF4-FFF2-40B4-BE49-F238E27FC236}">
                <a16:creationId xmlns:a16="http://schemas.microsoft.com/office/drawing/2014/main" id="{8C313863-FD46-497A-97FB-5C602437C5AE}"/>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6953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C60848D8-BE48-4BC2-BB4D-22DB72AF5E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04C4C819-4A10-4AE2-90C8-D183BEBD4A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This appendix contains information on the potential biological, chemical, and physical hazards that are food-related and process related. The potential hazard information presented covers the following 17 food (including ingredients and raw materials) categories are contained in 17 separate tables.</a:t>
            </a:r>
          </a:p>
          <a:p>
            <a:pPr eaLnBrk="1" hangingPunct="1">
              <a:spcBef>
                <a:spcPct val="0"/>
              </a:spcBef>
            </a:pPr>
            <a:endParaRPr lang="en-US" altLang="en-US"/>
          </a:p>
          <a:p>
            <a:pPr eaLnBrk="1" hangingPunct="1">
              <a:spcBef>
                <a:spcPct val="0"/>
              </a:spcBef>
            </a:pPr>
            <a:r>
              <a:rPr lang="en-US" altLang="en-US"/>
              <a:t>To help you to identify food-related and process-related hazards for the food categories listed above, this appendix contains three series of tables:</a:t>
            </a:r>
          </a:p>
          <a:p>
            <a:pPr eaLnBrk="1" hangingPunct="1">
              <a:spcBef>
                <a:spcPct val="0"/>
              </a:spcBef>
            </a:pPr>
            <a:endParaRPr lang="en-US" altLang="en-US"/>
          </a:p>
          <a:p>
            <a:pPr eaLnBrk="1" hangingPunct="1">
              <a:spcBef>
                <a:spcPct val="0"/>
              </a:spcBef>
            </a:pPr>
            <a:r>
              <a:rPr lang="en-US" altLang="en-US" b="1"/>
              <a:t>Tables 1-A</a:t>
            </a:r>
            <a:r>
              <a:rPr lang="en-US" altLang="en-US"/>
              <a:t> through </a:t>
            </a:r>
            <a:r>
              <a:rPr lang="en-US" altLang="en-US" b="1"/>
              <a:t>1-Q</a:t>
            </a:r>
            <a:r>
              <a:rPr lang="en-US" altLang="en-US"/>
              <a:t> contain information that you should consider for potential food-related biological hazards. </a:t>
            </a:r>
          </a:p>
          <a:p>
            <a:pPr eaLnBrk="1" hangingPunct="1">
              <a:spcBef>
                <a:spcPct val="0"/>
              </a:spcBef>
            </a:pPr>
            <a:r>
              <a:rPr lang="en-US" altLang="en-US" b="1"/>
              <a:t>Tables 2-A</a:t>
            </a:r>
            <a:r>
              <a:rPr lang="en-US" altLang="en-US"/>
              <a:t> through </a:t>
            </a:r>
            <a:r>
              <a:rPr lang="en-US" altLang="en-US" b="1"/>
              <a:t>2-Q</a:t>
            </a:r>
            <a:r>
              <a:rPr lang="en-US" altLang="en-US"/>
              <a:t> contain information that you should consider for potential food-related chemical hazards. </a:t>
            </a:r>
          </a:p>
          <a:p>
            <a:pPr eaLnBrk="1" hangingPunct="1">
              <a:spcBef>
                <a:spcPct val="0"/>
              </a:spcBef>
            </a:pPr>
            <a:r>
              <a:rPr lang="en-US" altLang="en-US" b="1"/>
              <a:t>Tables 3-A </a:t>
            </a:r>
            <a:r>
              <a:rPr lang="en-US" altLang="en-US"/>
              <a:t>through</a:t>
            </a:r>
            <a:r>
              <a:rPr lang="en-US" altLang="en-US" b="1"/>
              <a:t> 3-Q</a:t>
            </a:r>
            <a:r>
              <a:rPr lang="en-US" altLang="en-US"/>
              <a:t> contain information that you should consider for potential process-related biological, chemical and physical hazards. </a:t>
            </a:r>
          </a:p>
          <a:p>
            <a:pPr eaLnBrk="1" hangingPunct="1">
              <a:spcBef>
                <a:spcPct val="0"/>
              </a:spcBef>
            </a:pPr>
            <a:endParaRPr lang="en-US" altLang="en-US"/>
          </a:p>
        </p:txBody>
      </p:sp>
      <p:sp>
        <p:nvSpPr>
          <p:cNvPr id="35844" name="Slide Number Placeholder 3">
            <a:extLst>
              <a:ext uri="{FF2B5EF4-FFF2-40B4-BE49-F238E27FC236}">
                <a16:creationId xmlns:a16="http://schemas.microsoft.com/office/drawing/2014/main" id="{EDD9B267-E10B-4596-A944-1F5FD95B411F}"/>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707036D-B153-4F8C-A49D-21B8D16D568A}"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306176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9F8B0610-5F6D-436E-AE3E-E1CB1361F2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2C043097-DB15-454D-924F-E20BCB7EF9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Potential hazards that you should consider for each food subcategory are indicated by an “X” in the column for the hazard being assessed.</a:t>
            </a:r>
          </a:p>
          <a:p>
            <a:pPr eaLnBrk="1" hangingPunct="1">
              <a:spcBef>
                <a:spcPct val="0"/>
              </a:spcBef>
            </a:pPr>
            <a:endParaRPr lang="en-US" altLang="en-US"/>
          </a:p>
          <a:p>
            <a:pPr eaLnBrk="1" hangingPunct="1">
              <a:spcBef>
                <a:spcPct val="0"/>
              </a:spcBef>
            </a:pPr>
            <a:endParaRPr lang="en-US" altLang="en-US"/>
          </a:p>
        </p:txBody>
      </p:sp>
      <p:sp>
        <p:nvSpPr>
          <p:cNvPr id="36868" name="Slide Number Placeholder 3">
            <a:extLst>
              <a:ext uri="{FF2B5EF4-FFF2-40B4-BE49-F238E27FC236}">
                <a16:creationId xmlns:a16="http://schemas.microsoft.com/office/drawing/2014/main" id="{01345920-8E24-4E00-9207-ED28D5E4AAA0}"/>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A93D71F-E790-4172-8145-52427E3FD9D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379230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C60848D8-BE48-4BC2-BB4D-22DB72AF5E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04C4C819-4A10-4AE2-90C8-D183BEBD4A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appendix contains information on the potential biological, chemical, and physical hazards that are food-related and process related. The potential hazard information presented covers the following 17 food (including ingredients and raw materials) categories are contained in 17 separate tables.</a:t>
            </a:r>
          </a:p>
          <a:p>
            <a:pPr eaLnBrk="1" hangingPunct="1">
              <a:spcBef>
                <a:spcPct val="0"/>
              </a:spcBef>
            </a:pPr>
            <a:endParaRPr lang="en-US" altLang="en-US" dirty="0"/>
          </a:p>
          <a:p>
            <a:pPr eaLnBrk="1" hangingPunct="1">
              <a:spcBef>
                <a:spcPct val="0"/>
              </a:spcBef>
            </a:pPr>
            <a:r>
              <a:rPr lang="en-US" altLang="en-US" dirty="0"/>
              <a:t>To help you to identify food-related and process-related hazards for the food categories listed above, this appendix contains three series of tables:</a:t>
            </a:r>
          </a:p>
          <a:p>
            <a:pPr eaLnBrk="1" hangingPunct="1">
              <a:spcBef>
                <a:spcPct val="0"/>
              </a:spcBef>
            </a:pPr>
            <a:endParaRPr lang="en-US" altLang="en-US" dirty="0"/>
          </a:p>
          <a:p>
            <a:pPr eaLnBrk="1" hangingPunct="1">
              <a:spcBef>
                <a:spcPct val="0"/>
              </a:spcBef>
            </a:pPr>
            <a:r>
              <a:rPr lang="en-US" altLang="en-US" b="1" dirty="0"/>
              <a:t>Tables 1-A</a:t>
            </a:r>
            <a:r>
              <a:rPr lang="en-US" altLang="en-US" dirty="0"/>
              <a:t> through </a:t>
            </a:r>
            <a:r>
              <a:rPr lang="en-US" altLang="en-US" b="1" dirty="0"/>
              <a:t>1-Q</a:t>
            </a:r>
            <a:r>
              <a:rPr lang="en-US" altLang="en-US" dirty="0"/>
              <a:t> contain information that you should consider for potential food-related biological hazards. </a:t>
            </a:r>
          </a:p>
          <a:p>
            <a:pPr eaLnBrk="1" hangingPunct="1">
              <a:spcBef>
                <a:spcPct val="0"/>
              </a:spcBef>
            </a:pPr>
            <a:r>
              <a:rPr lang="en-US" altLang="en-US" b="1" dirty="0"/>
              <a:t>Tables 2-A</a:t>
            </a:r>
            <a:r>
              <a:rPr lang="en-US" altLang="en-US" dirty="0"/>
              <a:t> through </a:t>
            </a:r>
            <a:r>
              <a:rPr lang="en-US" altLang="en-US" b="1" dirty="0"/>
              <a:t>2-Q</a:t>
            </a:r>
            <a:r>
              <a:rPr lang="en-US" altLang="en-US" dirty="0"/>
              <a:t> contain information that you should consider for potential food-related chemical hazards. </a:t>
            </a:r>
          </a:p>
          <a:p>
            <a:pPr eaLnBrk="1" hangingPunct="1">
              <a:spcBef>
                <a:spcPct val="0"/>
              </a:spcBef>
            </a:pPr>
            <a:r>
              <a:rPr lang="en-US" altLang="en-US" b="1" dirty="0"/>
              <a:t>Tables 3-A </a:t>
            </a:r>
            <a:r>
              <a:rPr lang="en-US" altLang="en-US" dirty="0"/>
              <a:t>through</a:t>
            </a:r>
            <a:r>
              <a:rPr lang="en-US" altLang="en-US" b="1" dirty="0"/>
              <a:t> 3-Q</a:t>
            </a:r>
            <a:r>
              <a:rPr lang="en-US" altLang="en-US" dirty="0"/>
              <a:t> contain information that you should consider for potential process-related biological, chemical and physical hazards. </a:t>
            </a:r>
          </a:p>
          <a:p>
            <a:pPr eaLnBrk="1" hangingPunct="1">
              <a:spcBef>
                <a:spcPct val="0"/>
              </a:spcBef>
            </a:pPr>
            <a:endParaRPr lang="en-US" altLang="en-US" dirty="0"/>
          </a:p>
        </p:txBody>
      </p:sp>
      <p:sp>
        <p:nvSpPr>
          <p:cNvPr id="35844" name="Slide Number Placeholder 3">
            <a:extLst>
              <a:ext uri="{FF2B5EF4-FFF2-40B4-BE49-F238E27FC236}">
                <a16:creationId xmlns:a16="http://schemas.microsoft.com/office/drawing/2014/main" id="{EDD9B267-E10B-4596-A944-1F5FD95B411F}"/>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707036D-B153-4F8C-A49D-21B8D16D568A}"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2" name="Footer Placeholder 1">
            <a:extLst>
              <a:ext uri="{FF2B5EF4-FFF2-40B4-BE49-F238E27FC236}">
                <a16:creationId xmlns:a16="http://schemas.microsoft.com/office/drawing/2014/main" id="{01D2CA86-5A1A-4964-91DA-C370127CAD31}"/>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593837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370B0297-5356-461A-A83C-29EA4F693E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49D9E3D8-1240-44EF-8BC2-2A2E0FDD0F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table on this slide is the first, of 17 tables comprised of </a:t>
            </a:r>
            <a:r>
              <a:rPr lang="en-US" altLang="en-US" b="1"/>
              <a:t>Tables 1-A</a:t>
            </a:r>
            <a:r>
              <a:rPr lang="en-US" altLang="en-US"/>
              <a:t> through </a:t>
            </a:r>
            <a:r>
              <a:rPr lang="en-US" altLang="en-US" b="1"/>
              <a:t>1-Q</a:t>
            </a:r>
            <a:r>
              <a:rPr lang="en-US" altLang="en-US"/>
              <a:t> that contain information that you should consider for potential food-related biological hazards. These tables are found in Appendix 1 of the Guide.</a:t>
            </a:r>
          </a:p>
          <a:p>
            <a:pPr eaLnBrk="1" hangingPunct="1">
              <a:spcBef>
                <a:spcPct val="0"/>
              </a:spcBef>
            </a:pPr>
            <a:endParaRPr lang="en-US" altLang="en-US"/>
          </a:p>
          <a:p>
            <a:pPr eaLnBrk="1" hangingPunct="1">
              <a:spcBef>
                <a:spcPct val="0"/>
              </a:spcBef>
            </a:pPr>
            <a:r>
              <a:rPr lang="en-US" altLang="en-US"/>
              <a:t>First, the Food Group for which the information is provided will always be listed in the table title.  In this case </a:t>
            </a:r>
            <a:r>
              <a:rPr lang="en-US" altLang="en-US" b="1"/>
              <a:t>Bakery Items</a:t>
            </a:r>
            <a:r>
              <a:rPr lang="en-US" altLang="en-US"/>
              <a:t>.</a:t>
            </a:r>
          </a:p>
          <a:p>
            <a:pPr eaLnBrk="1" hangingPunct="1">
              <a:spcBef>
                <a:spcPct val="0"/>
              </a:spcBef>
            </a:pPr>
            <a:endParaRPr lang="en-US" altLang="en-US"/>
          </a:p>
          <a:p>
            <a:pPr eaLnBrk="1" hangingPunct="1">
              <a:spcBef>
                <a:spcPct val="0"/>
              </a:spcBef>
            </a:pPr>
            <a:r>
              <a:rPr lang="en-US" altLang="en-US"/>
              <a:t>Second, the table is constructed going from left to right with columns indicating </a:t>
            </a:r>
            <a:r>
              <a:rPr lang="en-US" altLang="en-US" b="1"/>
              <a:t>Category</a:t>
            </a:r>
            <a:r>
              <a:rPr lang="en-US" altLang="en-US"/>
              <a:t> – the main subdivision of the individual 17 food groups;</a:t>
            </a:r>
          </a:p>
          <a:p>
            <a:pPr eaLnBrk="1" hangingPunct="1">
              <a:spcBef>
                <a:spcPct val="0"/>
              </a:spcBef>
            </a:pPr>
            <a:endParaRPr lang="en-US" altLang="en-US"/>
          </a:p>
          <a:p>
            <a:pPr eaLnBrk="1" hangingPunct="1">
              <a:spcBef>
                <a:spcPct val="0"/>
              </a:spcBef>
            </a:pPr>
            <a:r>
              <a:rPr lang="en-US" altLang="en-US" b="1"/>
              <a:t># </a:t>
            </a:r>
            <a:r>
              <a:rPr lang="en-US" altLang="en-US"/>
              <a:t>- which provides for repetitive separation of Subcategories within the Category to accommodate 508 compliance; </a:t>
            </a:r>
          </a:p>
          <a:p>
            <a:pPr eaLnBrk="1" hangingPunct="1">
              <a:spcBef>
                <a:spcPct val="0"/>
              </a:spcBef>
            </a:pPr>
            <a:endParaRPr lang="en-US" altLang="en-US" b="1"/>
          </a:p>
          <a:p>
            <a:pPr eaLnBrk="1" hangingPunct="1">
              <a:spcBef>
                <a:spcPct val="0"/>
              </a:spcBef>
            </a:pPr>
            <a:r>
              <a:rPr lang="en-US" altLang="en-US" b="1"/>
              <a:t>Subcategory </a:t>
            </a:r>
            <a:r>
              <a:rPr lang="en-US" altLang="en-US"/>
              <a:t>– this provides further descriptive details on how to separate raw material, ingredient, and food items within the </a:t>
            </a:r>
            <a:r>
              <a:rPr lang="en-US" altLang="en-US" b="1"/>
              <a:t>Category </a:t>
            </a:r>
            <a:r>
              <a:rPr lang="en-US" altLang="en-US"/>
              <a:t>and these as shown will be associated with the </a:t>
            </a:r>
            <a:r>
              <a:rPr lang="en-US" altLang="en-US" b="1"/>
              <a:t>#</a:t>
            </a:r>
            <a:r>
              <a:rPr lang="en-US" altLang="en-US"/>
              <a:t> designation for example within </a:t>
            </a:r>
            <a:r>
              <a:rPr lang="en-US" altLang="en-US" b="1"/>
              <a:t>Bakery Items/Unbaked RTB/Breads, biscuits</a:t>
            </a:r>
            <a:r>
              <a:rPr lang="en-US" altLang="en-US"/>
              <a:t>, etc., they will be designated the #1a </a:t>
            </a:r>
            <a:r>
              <a:rPr lang="en-US" altLang="en-US" b="1"/>
              <a:t>Subcategory.</a:t>
            </a:r>
            <a:r>
              <a:rPr lang="en-US" altLang="en-US"/>
              <a:t>  This allows for the separation by </a:t>
            </a:r>
            <a:r>
              <a:rPr lang="en-US" altLang="en-US" b="1"/>
              <a:t>Storage Conditions  </a:t>
            </a:r>
            <a:r>
              <a:rPr lang="en-US" altLang="en-US"/>
              <a:t>which is the next column such as Refrigerated – 1a from Frozen – 1b.  Depending upon the </a:t>
            </a:r>
            <a:r>
              <a:rPr lang="en-US" altLang="en-US" b="1"/>
              <a:t>Food Group</a:t>
            </a:r>
            <a:r>
              <a:rPr lang="en-US" altLang="en-US"/>
              <a:t>, not all tables will indicate </a:t>
            </a:r>
            <a:r>
              <a:rPr lang="en-US" altLang="en-US" b="1"/>
              <a:t>Storage Conditions</a:t>
            </a:r>
            <a:r>
              <a:rPr lang="en-US" altLang="en-US"/>
              <a:t>. </a:t>
            </a:r>
          </a:p>
          <a:p>
            <a:pPr eaLnBrk="1" hangingPunct="1">
              <a:spcBef>
                <a:spcPct val="0"/>
              </a:spcBef>
            </a:pPr>
            <a:endParaRPr lang="en-US" altLang="en-US"/>
          </a:p>
          <a:p>
            <a:pPr eaLnBrk="1" hangingPunct="1">
              <a:spcBef>
                <a:spcPct val="0"/>
              </a:spcBef>
            </a:pPr>
            <a:r>
              <a:rPr lang="en-US" altLang="en-US"/>
              <a:t>After </a:t>
            </a:r>
            <a:r>
              <a:rPr lang="en-US" altLang="en-US" b="1"/>
              <a:t>Storage Conditions</a:t>
            </a:r>
            <a:r>
              <a:rPr lang="en-US" altLang="en-US"/>
              <a:t>, we then list the various potential </a:t>
            </a:r>
            <a:r>
              <a:rPr lang="en-US" altLang="en-US" b="1"/>
              <a:t>Biological Hazards </a:t>
            </a:r>
            <a:r>
              <a:rPr lang="en-US" altLang="en-US"/>
              <a:t>to be considered.  </a:t>
            </a:r>
            <a:r>
              <a:rPr lang="en-US" altLang="en-US" i="1"/>
              <a:t>(Read across the table for the hazards).</a:t>
            </a:r>
          </a:p>
          <a:p>
            <a:pPr eaLnBrk="1" hangingPunct="1">
              <a:spcBef>
                <a:spcPct val="0"/>
              </a:spcBef>
            </a:pPr>
            <a:endParaRPr lang="en-US" altLang="en-US" i="1"/>
          </a:p>
          <a:p>
            <a:pPr eaLnBrk="1" hangingPunct="1">
              <a:spcBef>
                <a:spcPct val="0"/>
              </a:spcBef>
            </a:pPr>
            <a:r>
              <a:rPr lang="en-US" altLang="en-US"/>
              <a:t>The hazards to be considered are indicated by the “X” in the column for a particular hazards.  </a:t>
            </a:r>
            <a:r>
              <a:rPr lang="en-US" altLang="en-US" i="1"/>
              <a:t>(Demonstrate on slide)</a:t>
            </a:r>
          </a:p>
          <a:p>
            <a:pPr eaLnBrk="1" hangingPunct="1">
              <a:spcBef>
                <a:spcPct val="0"/>
              </a:spcBef>
            </a:pPr>
            <a:endParaRPr lang="en-US" altLang="en-US" i="1"/>
          </a:p>
          <a:p>
            <a:pPr eaLnBrk="1" hangingPunct="1">
              <a:spcBef>
                <a:spcPct val="0"/>
              </a:spcBef>
            </a:pPr>
            <a:r>
              <a:rPr lang="en-US" altLang="en-US"/>
              <a:t>The final column lists </a:t>
            </a:r>
            <a:r>
              <a:rPr lang="en-US" altLang="en-US" b="1"/>
              <a:t>Example Products </a:t>
            </a:r>
            <a:r>
              <a:rPr lang="en-US" altLang="en-US"/>
              <a:t>for </a:t>
            </a:r>
            <a:r>
              <a:rPr lang="en-US" altLang="en-US" b="1"/>
              <a:t>the Subcategory </a:t>
            </a:r>
            <a:r>
              <a:rPr lang="en-US" altLang="en-US"/>
              <a:t>and is not intended to be exhaustive.</a:t>
            </a:r>
          </a:p>
          <a:p>
            <a:pPr eaLnBrk="1" hangingPunct="1">
              <a:spcBef>
                <a:spcPct val="0"/>
              </a:spcBef>
            </a:pPr>
            <a:endParaRPr lang="en-US" altLang="en-US"/>
          </a:p>
          <a:p>
            <a:pPr eaLnBrk="1" hangingPunct="1">
              <a:spcBef>
                <a:spcPct val="0"/>
              </a:spcBef>
            </a:pPr>
            <a:r>
              <a:rPr lang="en-US" altLang="en-US"/>
              <a:t>This construct is exactly the same for each of the 51 Hazards Tables.  If you were to go to the Bakery Items Table for Chemical Hazards, Table 2A of Appendix 1 in the Guide.  </a:t>
            </a:r>
            <a:r>
              <a:rPr lang="en-US" altLang="en-US" i="1"/>
              <a:t>(Next slide)</a:t>
            </a:r>
          </a:p>
          <a:p>
            <a:pPr eaLnBrk="1" hangingPunct="1">
              <a:spcBef>
                <a:spcPct val="0"/>
              </a:spcBef>
            </a:pPr>
            <a:endParaRPr lang="en-US" altLang="en-US"/>
          </a:p>
          <a:p>
            <a:pPr eaLnBrk="1" hangingPunct="1"/>
            <a:endParaRPr lang="en-US" altLang="en-US" i="1"/>
          </a:p>
        </p:txBody>
      </p:sp>
      <p:sp>
        <p:nvSpPr>
          <p:cNvPr id="4" name="Slide Number Placeholder 3">
            <a:extLst>
              <a:ext uri="{FF2B5EF4-FFF2-40B4-BE49-F238E27FC236}">
                <a16:creationId xmlns:a16="http://schemas.microsoft.com/office/drawing/2014/main" id="{765440EF-ADDB-437C-BCD4-34EA0EFB9F10}"/>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574DAD4-BDAC-415A-984B-67579E65CA1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274498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370B0297-5356-461A-A83C-29EA4F693E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49D9E3D8-1240-44EF-8BC2-2A2E0FDD0F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table on this slide is the first, of 17 tables comprised of </a:t>
            </a:r>
            <a:r>
              <a:rPr lang="en-US" altLang="en-US" b="1"/>
              <a:t>Tables 1-A</a:t>
            </a:r>
            <a:r>
              <a:rPr lang="en-US" altLang="en-US"/>
              <a:t> through </a:t>
            </a:r>
            <a:r>
              <a:rPr lang="en-US" altLang="en-US" b="1"/>
              <a:t>1-Q</a:t>
            </a:r>
            <a:r>
              <a:rPr lang="en-US" altLang="en-US"/>
              <a:t> that contain information that you should consider for potential food-related biological hazards. These tables are found in Appendix 1 of the Guide.</a:t>
            </a:r>
          </a:p>
          <a:p>
            <a:pPr eaLnBrk="1" hangingPunct="1">
              <a:spcBef>
                <a:spcPct val="0"/>
              </a:spcBef>
            </a:pPr>
            <a:endParaRPr lang="en-US" altLang="en-US"/>
          </a:p>
          <a:p>
            <a:pPr eaLnBrk="1" hangingPunct="1">
              <a:spcBef>
                <a:spcPct val="0"/>
              </a:spcBef>
            </a:pPr>
            <a:r>
              <a:rPr lang="en-US" altLang="en-US"/>
              <a:t>First, the Food Group for which the information is provided will always be listed in the table title.  In this case </a:t>
            </a:r>
            <a:r>
              <a:rPr lang="en-US" altLang="en-US" b="1"/>
              <a:t>Bakery Items</a:t>
            </a:r>
            <a:r>
              <a:rPr lang="en-US" altLang="en-US"/>
              <a:t>.</a:t>
            </a:r>
          </a:p>
          <a:p>
            <a:pPr eaLnBrk="1" hangingPunct="1">
              <a:spcBef>
                <a:spcPct val="0"/>
              </a:spcBef>
            </a:pPr>
            <a:endParaRPr lang="en-US" altLang="en-US"/>
          </a:p>
          <a:p>
            <a:pPr eaLnBrk="1" hangingPunct="1">
              <a:spcBef>
                <a:spcPct val="0"/>
              </a:spcBef>
            </a:pPr>
            <a:r>
              <a:rPr lang="en-US" altLang="en-US"/>
              <a:t>Second, the table is constructed going from left to right with columns indicating </a:t>
            </a:r>
            <a:r>
              <a:rPr lang="en-US" altLang="en-US" b="1"/>
              <a:t>Category</a:t>
            </a:r>
            <a:r>
              <a:rPr lang="en-US" altLang="en-US"/>
              <a:t> – the main subdivision of the individual 17 food groups;</a:t>
            </a:r>
          </a:p>
          <a:p>
            <a:pPr eaLnBrk="1" hangingPunct="1">
              <a:spcBef>
                <a:spcPct val="0"/>
              </a:spcBef>
            </a:pPr>
            <a:endParaRPr lang="en-US" altLang="en-US"/>
          </a:p>
          <a:p>
            <a:pPr eaLnBrk="1" hangingPunct="1">
              <a:spcBef>
                <a:spcPct val="0"/>
              </a:spcBef>
            </a:pPr>
            <a:r>
              <a:rPr lang="en-US" altLang="en-US" b="1"/>
              <a:t># </a:t>
            </a:r>
            <a:r>
              <a:rPr lang="en-US" altLang="en-US"/>
              <a:t>- which provides for repetitive separation of Subcategories within the Category to accommodate 508 compliance; </a:t>
            </a:r>
          </a:p>
          <a:p>
            <a:pPr eaLnBrk="1" hangingPunct="1">
              <a:spcBef>
                <a:spcPct val="0"/>
              </a:spcBef>
            </a:pPr>
            <a:endParaRPr lang="en-US" altLang="en-US" b="1"/>
          </a:p>
          <a:p>
            <a:pPr eaLnBrk="1" hangingPunct="1">
              <a:spcBef>
                <a:spcPct val="0"/>
              </a:spcBef>
            </a:pPr>
            <a:r>
              <a:rPr lang="en-US" altLang="en-US" b="1"/>
              <a:t>Subcategory </a:t>
            </a:r>
            <a:r>
              <a:rPr lang="en-US" altLang="en-US"/>
              <a:t>– this provides further descriptive details on how to separate raw material, ingredient, and food items within the </a:t>
            </a:r>
            <a:r>
              <a:rPr lang="en-US" altLang="en-US" b="1"/>
              <a:t>Category </a:t>
            </a:r>
            <a:r>
              <a:rPr lang="en-US" altLang="en-US"/>
              <a:t>and these as shown will be associated with the </a:t>
            </a:r>
            <a:r>
              <a:rPr lang="en-US" altLang="en-US" b="1"/>
              <a:t>#</a:t>
            </a:r>
            <a:r>
              <a:rPr lang="en-US" altLang="en-US"/>
              <a:t> designation for example within </a:t>
            </a:r>
            <a:r>
              <a:rPr lang="en-US" altLang="en-US" b="1"/>
              <a:t>Bakery Items/Unbaked RTB/Breads, biscuits</a:t>
            </a:r>
            <a:r>
              <a:rPr lang="en-US" altLang="en-US"/>
              <a:t>, etc., they will be designated the #1a </a:t>
            </a:r>
            <a:r>
              <a:rPr lang="en-US" altLang="en-US" b="1"/>
              <a:t>Subcategory.</a:t>
            </a:r>
            <a:r>
              <a:rPr lang="en-US" altLang="en-US"/>
              <a:t>  This allows for the separation by </a:t>
            </a:r>
            <a:r>
              <a:rPr lang="en-US" altLang="en-US" b="1"/>
              <a:t>Storage Conditions  </a:t>
            </a:r>
            <a:r>
              <a:rPr lang="en-US" altLang="en-US"/>
              <a:t>which is the next column such as Refrigerated – 1a from Frozen – 1b.  Depending upon the </a:t>
            </a:r>
            <a:r>
              <a:rPr lang="en-US" altLang="en-US" b="1"/>
              <a:t>Food Group</a:t>
            </a:r>
            <a:r>
              <a:rPr lang="en-US" altLang="en-US"/>
              <a:t>, not all tables will indicate </a:t>
            </a:r>
            <a:r>
              <a:rPr lang="en-US" altLang="en-US" b="1"/>
              <a:t>Storage Conditions</a:t>
            </a:r>
            <a:r>
              <a:rPr lang="en-US" altLang="en-US"/>
              <a:t>. </a:t>
            </a:r>
          </a:p>
          <a:p>
            <a:pPr eaLnBrk="1" hangingPunct="1">
              <a:spcBef>
                <a:spcPct val="0"/>
              </a:spcBef>
            </a:pPr>
            <a:endParaRPr lang="en-US" altLang="en-US"/>
          </a:p>
          <a:p>
            <a:pPr eaLnBrk="1" hangingPunct="1">
              <a:spcBef>
                <a:spcPct val="0"/>
              </a:spcBef>
            </a:pPr>
            <a:r>
              <a:rPr lang="en-US" altLang="en-US"/>
              <a:t>After </a:t>
            </a:r>
            <a:r>
              <a:rPr lang="en-US" altLang="en-US" b="1"/>
              <a:t>Storage Conditions</a:t>
            </a:r>
            <a:r>
              <a:rPr lang="en-US" altLang="en-US"/>
              <a:t>, we then list the various potential </a:t>
            </a:r>
            <a:r>
              <a:rPr lang="en-US" altLang="en-US" b="1"/>
              <a:t>Biological Hazards </a:t>
            </a:r>
            <a:r>
              <a:rPr lang="en-US" altLang="en-US"/>
              <a:t>to be considered.  </a:t>
            </a:r>
            <a:r>
              <a:rPr lang="en-US" altLang="en-US" i="1"/>
              <a:t>(Read across the table for the hazards).</a:t>
            </a:r>
          </a:p>
          <a:p>
            <a:pPr eaLnBrk="1" hangingPunct="1">
              <a:spcBef>
                <a:spcPct val="0"/>
              </a:spcBef>
            </a:pPr>
            <a:endParaRPr lang="en-US" altLang="en-US" i="1"/>
          </a:p>
          <a:p>
            <a:pPr eaLnBrk="1" hangingPunct="1">
              <a:spcBef>
                <a:spcPct val="0"/>
              </a:spcBef>
            </a:pPr>
            <a:r>
              <a:rPr lang="en-US" altLang="en-US"/>
              <a:t>The hazards to be considered are indicated by the “X” in the column for a particular hazards.  </a:t>
            </a:r>
            <a:r>
              <a:rPr lang="en-US" altLang="en-US" i="1"/>
              <a:t>(Demonstrate on slide)</a:t>
            </a:r>
          </a:p>
          <a:p>
            <a:pPr eaLnBrk="1" hangingPunct="1">
              <a:spcBef>
                <a:spcPct val="0"/>
              </a:spcBef>
            </a:pPr>
            <a:endParaRPr lang="en-US" altLang="en-US" i="1"/>
          </a:p>
          <a:p>
            <a:pPr eaLnBrk="1" hangingPunct="1">
              <a:spcBef>
                <a:spcPct val="0"/>
              </a:spcBef>
            </a:pPr>
            <a:r>
              <a:rPr lang="en-US" altLang="en-US"/>
              <a:t>The final column lists </a:t>
            </a:r>
            <a:r>
              <a:rPr lang="en-US" altLang="en-US" b="1"/>
              <a:t>Example Products </a:t>
            </a:r>
            <a:r>
              <a:rPr lang="en-US" altLang="en-US"/>
              <a:t>for </a:t>
            </a:r>
            <a:r>
              <a:rPr lang="en-US" altLang="en-US" b="1"/>
              <a:t>the Subcategory </a:t>
            </a:r>
            <a:r>
              <a:rPr lang="en-US" altLang="en-US"/>
              <a:t>and is not intended to be exhaustive.</a:t>
            </a:r>
          </a:p>
          <a:p>
            <a:pPr eaLnBrk="1" hangingPunct="1">
              <a:spcBef>
                <a:spcPct val="0"/>
              </a:spcBef>
            </a:pPr>
            <a:endParaRPr lang="en-US" altLang="en-US"/>
          </a:p>
          <a:p>
            <a:pPr eaLnBrk="1" hangingPunct="1">
              <a:spcBef>
                <a:spcPct val="0"/>
              </a:spcBef>
            </a:pPr>
            <a:r>
              <a:rPr lang="en-US" altLang="en-US"/>
              <a:t>This construct is exactly the same for each of the 51 Hazards Tables.  If you were to go to the Bakery Items Table for Chemical Hazards, Table 2A of Appendix 1 in the Guide.  </a:t>
            </a:r>
            <a:r>
              <a:rPr lang="en-US" altLang="en-US" i="1"/>
              <a:t>(Next slide)</a:t>
            </a:r>
          </a:p>
          <a:p>
            <a:pPr eaLnBrk="1" hangingPunct="1">
              <a:spcBef>
                <a:spcPct val="0"/>
              </a:spcBef>
            </a:pPr>
            <a:endParaRPr lang="en-US" altLang="en-US"/>
          </a:p>
          <a:p>
            <a:pPr eaLnBrk="1" hangingPunct="1"/>
            <a:endParaRPr lang="en-US" altLang="en-US" i="1"/>
          </a:p>
        </p:txBody>
      </p:sp>
      <p:sp>
        <p:nvSpPr>
          <p:cNvPr id="4" name="Slide Number Placeholder 3">
            <a:extLst>
              <a:ext uri="{FF2B5EF4-FFF2-40B4-BE49-F238E27FC236}">
                <a16:creationId xmlns:a16="http://schemas.microsoft.com/office/drawing/2014/main" id="{765440EF-ADDB-437C-BCD4-34EA0EFB9F10}"/>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574DAD4-BDAC-415A-984B-67579E65CA1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421133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3DBC554A-BD90-4A40-8CB9-3907A33FD8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6624D0ED-147C-4585-862B-16C15888D3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Tables 2-A</a:t>
            </a:r>
            <a:r>
              <a:rPr lang="en-US" altLang="en-US"/>
              <a:t> through </a:t>
            </a:r>
            <a:r>
              <a:rPr lang="en-US" altLang="en-US" b="1"/>
              <a:t>2-Q</a:t>
            </a:r>
            <a:r>
              <a:rPr lang="en-US" altLang="en-US"/>
              <a:t> contain information that you should consider for potential food-related chemical hazards. </a:t>
            </a:r>
          </a:p>
          <a:p>
            <a:pPr eaLnBrk="1" hangingPunct="1"/>
            <a:endParaRPr lang="en-US" altLang="en-US"/>
          </a:p>
          <a:p>
            <a:pPr eaLnBrk="1" hangingPunct="1"/>
            <a:r>
              <a:rPr lang="en-US" altLang="en-US"/>
              <a:t>You will see the exact same Hazards Table construct.  The only difference will be the hazards to be considered will now reflect Chemical Hazards. </a:t>
            </a:r>
            <a:r>
              <a:rPr lang="en-US" altLang="en-US" i="1"/>
              <a:t>(Read across table)</a:t>
            </a:r>
          </a:p>
          <a:p>
            <a:pPr eaLnBrk="1" hangingPunct="1"/>
            <a:endParaRPr lang="en-US" altLang="en-US" i="1"/>
          </a:p>
          <a:p>
            <a:pPr eaLnBrk="1" hangingPunct="1"/>
            <a:r>
              <a:rPr lang="en-US" altLang="en-US"/>
              <a:t>While individual raw materials or ingredients may not be indicated, the hazards to be considered in this case will have been designated due to hazards associated with the common ingredients for the products listed.</a:t>
            </a:r>
          </a:p>
          <a:p>
            <a:pPr eaLnBrk="1" hangingPunct="1"/>
            <a:endParaRPr lang="en-US" altLang="en-US"/>
          </a:p>
          <a:p>
            <a:pPr eaLnBrk="1" hangingPunct="1"/>
            <a:r>
              <a:rPr lang="en-US" altLang="en-US"/>
              <a:t>For Bakery Items, one could drill down further say for the flour component by moving to Table 2J for Grains, Beans, and Grain Products. </a:t>
            </a:r>
          </a:p>
          <a:p>
            <a:pPr eaLnBrk="1" hangingPunct="1"/>
            <a:endParaRPr lang="en-US" altLang="en-US"/>
          </a:p>
          <a:p>
            <a:pPr eaLnBrk="1" hangingPunct="1"/>
            <a:r>
              <a:rPr lang="en-US" altLang="en-US"/>
              <a:t>Looking at </a:t>
            </a:r>
            <a:r>
              <a:rPr lang="en-US" altLang="en-US" b="1"/>
              <a:t>Food Category – Milled Grain Products / Subcategory 6 Flour</a:t>
            </a:r>
            <a:r>
              <a:rPr lang="en-US" altLang="en-US"/>
              <a:t>, you could determine the chemical hazards to be considered for the wheat flour component of the bakery item.</a:t>
            </a:r>
          </a:p>
          <a:p>
            <a:pPr eaLnBrk="1" hangingPunct="1"/>
            <a:endParaRPr lang="en-US" altLang="en-US"/>
          </a:p>
          <a:p>
            <a:pPr eaLnBrk="1" hangingPunct="1"/>
            <a:r>
              <a:rPr lang="en-US" altLang="en-US"/>
              <a:t>Then similarly, to review process related hazards for Bakery Items, you would go to Table 3A, of Appendix 1 in the Guide to determine what process-related hazards should be considered.  </a:t>
            </a:r>
            <a:r>
              <a:rPr lang="en-US" altLang="en-US" i="1"/>
              <a:t>(Next slide)</a:t>
            </a:r>
          </a:p>
        </p:txBody>
      </p:sp>
      <p:sp>
        <p:nvSpPr>
          <p:cNvPr id="4" name="Slide Number Placeholder 3">
            <a:extLst>
              <a:ext uri="{FF2B5EF4-FFF2-40B4-BE49-F238E27FC236}">
                <a16:creationId xmlns:a16="http://schemas.microsoft.com/office/drawing/2014/main" id="{A781F797-2796-4B53-89B6-6ADEA1BBCEDD}"/>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A1BB699-9D0E-44FD-91E1-6CA20B7CFBA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93328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3DBC554A-BD90-4A40-8CB9-3907A33FD8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6624D0ED-147C-4585-862B-16C15888D3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Tables 2-A</a:t>
            </a:r>
            <a:r>
              <a:rPr lang="en-US" altLang="en-US"/>
              <a:t> through </a:t>
            </a:r>
            <a:r>
              <a:rPr lang="en-US" altLang="en-US" b="1"/>
              <a:t>2-Q</a:t>
            </a:r>
            <a:r>
              <a:rPr lang="en-US" altLang="en-US"/>
              <a:t> contain information that you should consider for potential food-related chemical hazards. </a:t>
            </a:r>
          </a:p>
          <a:p>
            <a:pPr eaLnBrk="1" hangingPunct="1"/>
            <a:endParaRPr lang="en-US" altLang="en-US"/>
          </a:p>
          <a:p>
            <a:pPr eaLnBrk="1" hangingPunct="1"/>
            <a:r>
              <a:rPr lang="en-US" altLang="en-US"/>
              <a:t>You will see the exact same Hazards Table construct.  The only difference will be the hazards to be considered will now reflect Chemical Hazards. </a:t>
            </a:r>
            <a:r>
              <a:rPr lang="en-US" altLang="en-US" i="1"/>
              <a:t>(Read across table)</a:t>
            </a:r>
          </a:p>
          <a:p>
            <a:pPr eaLnBrk="1" hangingPunct="1"/>
            <a:endParaRPr lang="en-US" altLang="en-US" i="1"/>
          </a:p>
          <a:p>
            <a:pPr eaLnBrk="1" hangingPunct="1"/>
            <a:r>
              <a:rPr lang="en-US" altLang="en-US"/>
              <a:t>While individual raw materials or ingredients may not be indicated, the hazards to be considered in this case will have been designated due to hazards associated with the common ingredients for the products listed.</a:t>
            </a:r>
          </a:p>
          <a:p>
            <a:pPr eaLnBrk="1" hangingPunct="1"/>
            <a:endParaRPr lang="en-US" altLang="en-US"/>
          </a:p>
          <a:p>
            <a:pPr eaLnBrk="1" hangingPunct="1"/>
            <a:r>
              <a:rPr lang="en-US" altLang="en-US"/>
              <a:t>For Bakery Items, one could drill down further say for the flour component by moving to Table 2J for Grains, Beans, and Grain Products. </a:t>
            </a:r>
          </a:p>
          <a:p>
            <a:pPr eaLnBrk="1" hangingPunct="1"/>
            <a:endParaRPr lang="en-US" altLang="en-US"/>
          </a:p>
          <a:p>
            <a:pPr eaLnBrk="1" hangingPunct="1"/>
            <a:r>
              <a:rPr lang="en-US" altLang="en-US"/>
              <a:t>Looking at </a:t>
            </a:r>
            <a:r>
              <a:rPr lang="en-US" altLang="en-US" b="1"/>
              <a:t>Food Category – Milled Grain Products / Subcategory 6 Flour</a:t>
            </a:r>
            <a:r>
              <a:rPr lang="en-US" altLang="en-US"/>
              <a:t>, you could determine the chemical hazards to be considered for the wheat flour component of the bakery item.</a:t>
            </a:r>
          </a:p>
          <a:p>
            <a:pPr eaLnBrk="1" hangingPunct="1"/>
            <a:endParaRPr lang="en-US" altLang="en-US"/>
          </a:p>
          <a:p>
            <a:pPr eaLnBrk="1" hangingPunct="1"/>
            <a:r>
              <a:rPr lang="en-US" altLang="en-US"/>
              <a:t>Then similarly, to review process related hazards for Bakery Items, you would go to Table 3A, of Appendix 1 in the Guide to determine what process-related hazards should be considered.  </a:t>
            </a:r>
            <a:r>
              <a:rPr lang="en-US" altLang="en-US" i="1"/>
              <a:t>(Next slide)</a:t>
            </a:r>
          </a:p>
        </p:txBody>
      </p:sp>
      <p:sp>
        <p:nvSpPr>
          <p:cNvPr id="4" name="Slide Number Placeholder 3">
            <a:extLst>
              <a:ext uri="{FF2B5EF4-FFF2-40B4-BE49-F238E27FC236}">
                <a16:creationId xmlns:a16="http://schemas.microsoft.com/office/drawing/2014/main" id="{A781F797-2796-4B53-89B6-6ADEA1BBCEDD}"/>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A1BB699-9D0E-44FD-91E1-6CA20B7CFBA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0101860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2A0E7593-8B22-4707-B220-3AAC86847C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8804C957-DC22-4003-8486-D9BA0D3066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Tables 3-A </a:t>
            </a:r>
            <a:r>
              <a:rPr lang="en-US" altLang="en-US"/>
              <a:t>through</a:t>
            </a:r>
            <a:r>
              <a:rPr lang="en-US" altLang="en-US" b="1"/>
              <a:t> 3-Q</a:t>
            </a:r>
            <a:r>
              <a:rPr lang="en-US" altLang="en-US"/>
              <a:t> contain information that you should consider for potential process-related biological, chemical and physical hazards. </a:t>
            </a:r>
          </a:p>
          <a:p>
            <a:pPr eaLnBrk="1" hangingPunct="1">
              <a:spcBef>
                <a:spcPct val="0"/>
              </a:spcBef>
            </a:pPr>
            <a:endParaRPr lang="en-US" altLang="en-US"/>
          </a:p>
          <a:p>
            <a:pPr eaLnBrk="1" hangingPunct="1"/>
            <a:r>
              <a:rPr lang="en-US" altLang="en-US"/>
              <a:t>Again, the basic construct of the table is identical to the biological and chemical hazards tables. The only difference is the hazards that are indicated for consideration.  This process-related hazards as shown is a bit more complicated as the biological, chemical, and physical hazards are now considered as related to the food process for the indicated </a:t>
            </a:r>
            <a:r>
              <a:rPr lang="en-US" altLang="en-US" b="1"/>
              <a:t>Food Group / Food Category / Food Subcategory.</a:t>
            </a:r>
            <a:endParaRPr lang="en-US" altLang="en-US"/>
          </a:p>
          <a:p>
            <a:pPr eaLnBrk="1" hangingPunct="1"/>
            <a:endParaRPr lang="en-US" altLang="en-US"/>
          </a:p>
          <a:p>
            <a:pPr eaLnBrk="1" hangingPunct="1"/>
            <a:r>
              <a:rPr lang="en-US" altLang="en-US" i="1"/>
              <a:t>(Review </a:t>
            </a:r>
            <a:r>
              <a:rPr lang="en-US" altLang="en-US"/>
              <a:t>the</a:t>
            </a:r>
            <a:r>
              <a:rPr lang="en-US" altLang="en-US" i="1"/>
              <a:t> hazards indicated on the table)  </a:t>
            </a:r>
          </a:p>
          <a:p>
            <a:pPr eaLnBrk="1" hangingPunct="1"/>
            <a:endParaRPr lang="en-US" altLang="en-US" i="1"/>
          </a:p>
          <a:p>
            <a:pPr eaLnBrk="1" hangingPunct="1"/>
            <a:r>
              <a:rPr lang="en-US" altLang="en-US"/>
              <a:t>The biological hazards are represented by the first six hazards </a:t>
            </a:r>
            <a:r>
              <a:rPr lang="en-US" altLang="en-US" i="1"/>
              <a:t>(read them from the table).</a:t>
            </a:r>
            <a:endParaRPr lang="en-US" altLang="en-US"/>
          </a:p>
          <a:p>
            <a:pPr eaLnBrk="1" hangingPunct="1"/>
            <a:endParaRPr lang="en-US" altLang="en-US"/>
          </a:p>
          <a:p>
            <a:pPr eaLnBrk="1" hangingPunct="1"/>
            <a:r>
              <a:rPr lang="en-US" altLang="en-US"/>
              <a:t>The chemical hazards are represented by the next three hazards </a:t>
            </a:r>
            <a:r>
              <a:rPr lang="en-US" altLang="en-US" i="1"/>
              <a:t>(read them from the table).</a:t>
            </a:r>
            <a:endParaRPr lang="en-US" altLang="en-US"/>
          </a:p>
          <a:p>
            <a:pPr eaLnBrk="1" hangingPunct="1"/>
            <a:endParaRPr lang="en-US" altLang="en-US"/>
          </a:p>
          <a:p>
            <a:pPr eaLnBrk="1" hangingPunct="1"/>
            <a:r>
              <a:rPr lang="en-US" altLang="en-US"/>
              <a:t>And the physical hazards are represented by the last two hazards </a:t>
            </a:r>
            <a:r>
              <a:rPr lang="en-US" altLang="en-US" i="1"/>
              <a:t>(read them from the table).  </a:t>
            </a:r>
            <a:endParaRPr lang="en-US" altLang="en-US" b="1" i="1"/>
          </a:p>
        </p:txBody>
      </p:sp>
      <p:sp>
        <p:nvSpPr>
          <p:cNvPr id="4" name="Slide Number Placeholder 3">
            <a:extLst>
              <a:ext uri="{FF2B5EF4-FFF2-40B4-BE49-F238E27FC236}">
                <a16:creationId xmlns:a16="http://schemas.microsoft.com/office/drawing/2014/main" id="{1B58A966-7F68-48E1-882C-FBEFD0E2A16A}"/>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62C624C-75F0-4249-9FBC-B9BFFE07EB56}"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4379189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79D7BD50-DD69-46C6-A442-446B5F5273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F1116A77-D030-4C62-A949-5F12634E44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The guidance provided in this chapter is intended to help facilities that manufacture, process, pack, or hold human food to identify and implement preventive controls.  </a:t>
            </a:r>
          </a:p>
          <a:p>
            <a:pPr eaLnBrk="1" hangingPunct="1"/>
            <a:endParaRPr lang="en-US" altLang="en-US"/>
          </a:p>
          <a:p>
            <a:pPr eaLnBrk="1" hangingPunct="1"/>
            <a:r>
              <a:rPr lang="en-US" altLang="en-US"/>
              <a:t>The Preventive Controls rule requires a facility to identify and implement preventive controls to provide assurances that any hazards requiring a preventive control will be significantly minimized or prevented and the food manufactured, processed, packed, or held by the facility will not be adulterated under section 402 of the Federal Food, Drug, and Cosmetic Act (FD&amp;C Act) (21 U.S.C 342) or misbranded under section 403(w) of the FD&amp;C Act (21 U.S.C. 343(w)).  (See 21 CFR 117.135(a)(1)). </a:t>
            </a:r>
          </a:p>
          <a:p>
            <a:pPr eaLnBrk="1" hangingPunct="1"/>
            <a:endParaRPr lang="en-US" altLang="en-US"/>
          </a:p>
        </p:txBody>
      </p:sp>
      <p:sp>
        <p:nvSpPr>
          <p:cNvPr id="4" name="Slide Number Placeholder 3">
            <a:extLst>
              <a:ext uri="{FF2B5EF4-FFF2-40B4-BE49-F238E27FC236}">
                <a16:creationId xmlns:a16="http://schemas.microsoft.com/office/drawing/2014/main" id="{AAB59E13-4F8B-471B-88D5-5E0DE75868C9}"/>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454F90-8578-4356-A92C-3E44E673A2C2}"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9910223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0E699F4C-F4FF-4E59-84D0-7859341618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5235960F-8A9B-4C3A-B67E-A18D261F47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t>
            </a:r>
          </a:p>
          <a:p>
            <a:pPr eaLnBrk="1" hangingPunct="1">
              <a:spcBef>
                <a:spcPct val="0"/>
              </a:spcBef>
            </a:pPr>
            <a:r>
              <a:rPr lang="en-US" altLang="en-US"/>
              <a:t>This table lists the sections in this chapter in which we address process controls, sanitation controls, food allergen controls, supply-chain controls, and recall plans.  </a:t>
            </a:r>
          </a:p>
          <a:p>
            <a:pPr eaLnBrk="1" hangingPunct="1">
              <a:spcBef>
                <a:spcPct val="0"/>
              </a:spcBef>
            </a:pPr>
            <a:endParaRPr lang="en-US" altLang="en-US"/>
          </a:p>
          <a:p>
            <a:pPr eaLnBrk="1" hangingPunct="1">
              <a:spcBef>
                <a:spcPct val="0"/>
              </a:spcBef>
            </a:pPr>
            <a:r>
              <a:rPr lang="en-US" altLang="en-US"/>
              <a:t>Although supply-chain controls are included here, more information will be forthcoming via draft guidance “Supply-Chain Program for Human Food Products: Guidance for Industry.”  </a:t>
            </a:r>
          </a:p>
          <a:p>
            <a:pPr eaLnBrk="1" hangingPunct="1">
              <a:spcBef>
                <a:spcPct val="0"/>
              </a:spcBef>
            </a:pPr>
            <a:endParaRPr lang="en-US" altLang="en-US"/>
          </a:p>
          <a:p>
            <a:pPr eaLnBrk="1" hangingPunct="1">
              <a:spcBef>
                <a:spcPct val="0"/>
              </a:spcBef>
            </a:pPr>
            <a:r>
              <a:rPr lang="en-US" altLang="en-US"/>
              <a:t>Also, </a:t>
            </a:r>
            <a:r>
              <a:rPr lang="en-US" altLang="en-US" b="1"/>
              <a:t>see forthcoming </a:t>
            </a:r>
            <a:r>
              <a:rPr lang="en-US" altLang="en-US"/>
              <a:t>Chapters 6 through 14 of this guidance for more detailed discussion of applicable preventive controls.</a:t>
            </a:r>
          </a:p>
          <a:p>
            <a:pPr eaLnBrk="1" hangingPunct="1">
              <a:spcBef>
                <a:spcPct val="0"/>
              </a:spcBef>
            </a:pPr>
            <a:endParaRPr lang="en-US" altLang="en-US"/>
          </a:p>
        </p:txBody>
      </p:sp>
      <p:sp>
        <p:nvSpPr>
          <p:cNvPr id="38916" name="Slide Number Placeholder 3">
            <a:extLst>
              <a:ext uri="{FF2B5EF4-FFF2-40B4-BE49-F238E27FC236}">
                <a16:creationId xmlns:a16="http://schemas.microsoft.com/office/drawing/2014/main" id="{323D644F-FB25-4828-B19F-D336F253F004}"/>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957D604-A099-4A71-A68C-AACA4D7C8CE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966476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8EE78F29-08A0-42E2-9B8A-F3298119DF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49DF5134-4FB4-46DB-9507-2567BB224C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u="sng"/>
              <a:t>Purpose</a:t>
            </a:r>
          </a:p>
          <a:p>
            <a:pPr eaLnBrk="1" hangingPunct="1"/>
            <a:r>
              <a:rPr lang="en-US" altLang="en-US"/>
              <a:t>This document is directed to those persons (you) who are subject to the PCHF requirements of part 117). Establishing risk-based preventive controls enables you to apply a proactive and systematic approach to your food safety program through the establishment of preventive controls designed to protect your food, and the consumer, from biological, chemical (including radiological), and physical hazards. Risk-based preventive controls will not give you a "zero-risk” system for manufacturing, processing, packing, and holding food; rather, risk-based preventive controls are designed to minimize the risk of known or reasonably foreseeable food safety hazards that may cause illness or injury if they are present in the products you produce. </a:t>
            </a:r>
          </a:p>
          <a:p>
            <a:pPr eaLnBrk="1" hangingPunct="1"/>
            <a:endParaRPr lang="en-US" altLang="en-US"/>
          </a:p>
        </p:txBody>
      </p:sp>
      <p:sp>
        <p:nvSpPr>
          <p:cNvPr id="4" name="Slide Number Placeholder 3">
            <a:extLst>
              <a:ext uri="{FF2B5EF4-FFF2-40B4-BE49-F238E27FC236}">
                <a16:creationId xmlns:a16="http://schemas.microsoft.com/office/drawing/2014/main" id="{1422220F-A62A-4ACD-ADB0-928A2FF3A345}"/>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DFBFC1A-6FE0-4B89-8ECE-84E83D27FEF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0221126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CD753135-571F-4966-AA94-FA03FB54FE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B021E564-945D-4DC4-B88E-77C49B7B22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Key to remember that process controls must be those procedures, practices, or processes that are applied to the food directly.</a:t>
            </a:r>
          </a:p>
          <a:p>
            <a:pPr eaLnBrk="1" hangingPunct="1">
              <a:spcBef>
                <a:spcPct val="0"/>
              </a:spcBef>
            </a:pPr>
            <a:endParaRPr lang="en-US" altLang="en-US"/>
          </a:p>
          <a:p>
            <a:pPr eaLnBrk="1" hangingPunct="1">
              <a:spcBef>
                <a:spcPct val="0"/>
              </a:spcBef>
            </a:pPr>
            <a:r>
              <a:rPr lang="en-US" altLang="en-US"/>
              <a:t>They will include parameters associated with the control of the hazard, and will be characterized as a maximum or minimum value or combination of values to which control must be maintained.</a:t>
            </a:r>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p:txBody>
      </p:sp>
      <p:sp>
        <p:nvSpPr>
          <p:cNvPr id="39940" name="Slide Number Placeholder 3">
            <a:extLst>
              <a:ext uri="{FF2B5EF4-FFF2-40B4-BE49-F238E27FC236}">
                <a16:creationId xmlns:a16="http://schemas.microsoft.com/office/drawing/2014/main" id="{EB56BE0C-14DD-4A58-8D44-328B139B8B7F}"/>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521A135-F06E-41B9-A024-71E6200F65BB}"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3034572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717E1EED-B4F1-44AD-9437-BC243B5BA7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CC7D2915-D8CE-425C-AFE5-AAD1730047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a:p>
            <a:pPr eaLnBrk="1" hangingPunct="1"/>
            <a:r>
              <a:rPr lang="en-US" altLang="en-US" i="1"/>
              <a:t>(Highlight table construct referring to table column headers.)  </a:t>
            </a:r>
          </a:p>
          <a:p>
            <a:pPr eaLnBrk="1" hangingPunct="1"/>
            <a:endParaRPr lang="en-US" altLang="en-US" i="1"/>
          </a:p>
          <a:p>
            <a:pPr eaLnBrk="1" hangingPunct="1"/>
            <a:r>
              <a:rPr lang="en-US" altLang="en-US" i="1"/>
              <a:t>(Pick a biological , a chemical and a physical  hazard related process control and highlight table content)</a:t>
            </a:r>
          </a:p>
          <a:p>
            <a:pPr eaLnBrk="1" hangingPunct="1"/>
            <a:endParaRPr lang="en-US" altLang="en-US" i="1"/>
          </a:p>
          <a:p>
            <a:pPr eaLnBrk="1" hangingPunct="1"/>
            <a:endParaRPr lang="en-US" altLang="en-US" i="1"/>
          </a:p>
        </p:txBody>
      </p:sp>
      <p:sp>
        <p:nvSpPr>
          <p:cNvPr id="4" name="Slide Number Placeholder 3">
            <a:extLst>
              <a:ext uri="{FF2B5EF4-FFF2-40B4-BE49-F238E27FC236}">
                <a16:creationId xmlns:a16="http://schemas.microsoft.com/office/drawing/2014/main" id="{F3F93650-6F1B-490F-9D53-940EC8448123}"/>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197EFD6-C0C7-453F-A32D-7513690BB53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9610808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5B4CF7CF-BD94-407E-B8D8-13081ABC02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3F02339A-C48B-467C-BCB9-6F654E38B3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Sanitation controls include procedures, practices, and processes to ensure that the facility is maintained in a sanitary condition adequate to significantly minimize or prevent hazards such as environmental pathogens, biological hazards due to employee handling, and food allergen hazards. </a:t>
            </a:r>
          </a:p>
          <a:p>
            <a:pPr eaLnBrk="1" hangingPunct="1">
              <a:spcBef>
                <a:spcPct val="0"/>
              </a:spcBef>
            </a:pPr>
            <a:endParaRPr lang="en-US" altLang="en-US"/>
          </a:p>
          <a:p>
            <a:pPr eaLnBrk="1" hangingPunct="1">
              <a:spcBef>
                <a:spcPct val="0"/>
              </a:spcBef>
            </a:pPr>
            <a:r>
              <a:rPr lang="en-US" altLang="en-US"/>
              <a:t>The facility should determine which hazards require a sanitation control, rather than CGMPs, through their hazard analysis.  Thus, some – but not all - of the sanitation procedures, practices, and processes will be “sanitation controls”; other sanitation procedures, practices, and processes will be CGMPs.  </a:t>
            </a:r>
          </a:p>
          <a:p>
            <a:pPr eaLnBrk="1" hangingPunct="1">
              <a:spcBef>
                <a:spcPct val="0"/>
              </a:spcBef>
            </a:pPr>
            <a:endParaRPr lang="en-US" altLang="en-US"/>
          </a:p>
        </p:txBody>
      </p:sp>
      <p:sp>
        <p:nvSpPr>
          <p:cNvPr id="40964" name="Slide Number Placeholder 3">
            <a:extLst>
              <a:ext uri="{FF2B5EF4-FFF2-40B4-BE49-F238E27FC236}">
                <a16:creationId xmlns:a16="http://schemas.microsoft.com/office/drawing/2014/main" id="{31CE25DF-644E-4446-A640-E392DADDA919}"/>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8E74928-7840-49B4-BE94-EA9636EFF38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448564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B07FE249-C48F-46C4-AA02-DA7BE59F7B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8CD3D858-5242-4C41-B9D3-C46E3724B4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Basically, read the slide. </a:t>
            </a:r>
          </a:p>
          <a:p>
            <a:pPr eaLnBrk="1" hangingPunct="1">
              <a:spcBef>
                <a:spcPct val="0"/>
              </a:spcBef>
            </a:pPr>
            <a:endParaRPr lang="en-US" altLang="en-US"/>
          </a:p>
          <a:p>
            <a:pPr eaLnBrk="1" hangingPunct="1">
              <a:spcBef>
                <a:spcPct val="0"/>
              </a:spcBef>
            </a:pPr>
            <a:r>
              <a:rPr lang="en-US" altLang="en-US"/>
              <a:t>More detailed guidance on Allergen controls will be provided in the forthcoming Chapter 11.</a:t>
            </a:r>
          </a:p>
          <a:p>
            <a:pPr eaLnBrk="1" hangingPunct="1">
              <a:spcBef>
                <a:spcPct val="0"/>
              </a:spcBef>
            </a:pPr>
            <a:endParaRPr lang="en-US" altLang="en-US"/>
          </a:p>
          <a:p>
            <a:pPr eaLnBrk="1" hangingPunct="1">
              <a:spcBef>
                <a:spcPct val="0"/>
              </a:spcBef>
            </a:pPr>
            <a:endParaRPr lang="en-US" altLang="en-US"/>
          </a:p>
        </p:txBody>
      </p:sp>
      <p:sp>
        <p:nvSpPr>
          <p:cNvPr id="41988" name="Slide Number Placeholder 3">
            <a:extLst>
              <a:ext uri="{FF2B5EF4-FFF2-40B4-BE49-F238E27FC236}">
                <a16:creationId xmlns:a16="http://schemas.microsoft.com/office/drawing/2014/main" id="{BEB87141-3A1B-45AD-BF4C-4F1E13113238}"/>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1B275CC-5A23-422A-B713-0ABCB403FF9B}"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2744391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063040F1-E38F-471A-AD04-292CB1D613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BDAD78B3-14BF-439B-B70D-8553033FD4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i="1"/>
          </a:p>
          <a:p>
            <a:pPr eaLnBrk="1" hangingPunct="1">
              <a:spcBef>
                <a:spcPct val="0"/>
              </a:spcBef>
            </a:pPr>
            <a:endParaRPr lang="en-US" altLang="en-US" i="1"/>
          </a:p>
          <a:p>
            <a:pPr eaLnBrk="1" hangingPunct="1">
              <a:spcBef>
                <a:spcPct val="0"/>
              </a:spcBef>
            </a:pPr>
            <a:r>
              <a:rPr lang="en-US" altLang="en-US" i="1"/>
              <a:t> (Basically, read the slide.)</a:t>
            </a:r>
          </a:p>
          <a:p>
            <a:pPr eaLnBrk="1" hangingPunct="1">
              <a:spcBef>
                <a:spcPct val="0"/>
              </a:spcBef>
            </a:pPr>
            <a:endParaRPr lang="en-US" altLang="en-US" i="1"/>
          </a:p>
          <a:p>
            <a:pPr eaLnBrk="1" hangingPunct="1">
              <a:spcBef>
                <a:spcPct val="0"/>
              </a:spcBef>
            </a:pPr>
            <a:r>
              <a:rPr lang="en-US" altLang="en-US"/>
              <a:t>Possible that this guidance may  become Chapter 15</a:t>
            </a:r>
          </a:p>
        </p:txBody>
      </p:sp>
      <p:sp>
        <p:nvSpPr>
          <p:cNvPr id="43012" name="Slide Number Placeholder 3">
            <a:extLst>
              <a:ext uri="{FF2B5EF4-FFF2-40B4-BE49-F238E27FC236}">
                <a16:creationId xmlns:a16="http://schemas.microsoft.com/office/drawing/2014/main" id="{EDE4FF80-138B-443F-84C2-87EDF360FB80}"/>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1551AD4-A2E5-4FAA-BEA2-526203B6AEA8}"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2576911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65E630E6-66DF-4F7F-B6EC-1EE5FFC37B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D679DDDD-0803-4AF0-9189-FBBAFE806C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a:t>(Highlight slide content)</a:t>
            </a:r>
          </a:p>
        </p:txBody>
      </p:sp>
      <p:sp>
        <p:nvSpPr>
          <p:cNvPr id="4" name="Slide Number Placeholder 3">
            <a:extLst>
              <a:ext uri="{FF2B5EF4-FFF2-40B4-BE49-F238E27FC236}">
                <a16:creationId xmlns:a16="http://schemas.microsoft.com/office/drawing/2014/main" id="{99B5D729-290F-4F8D-A73C-2ADEA20DB987}"/>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0A44C5D-2A00-4D5C-8A0F-AA977E258FA8}"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3062948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57AF72E2-A69A-448E-8C70-D3A39E5BF2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990DBE37-2E92-4414-BB85-4E122F3F9B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a:t>(Highlight slide content)</a:t>
            </a:r>
          </a:p>
        </p:txBody>
      </p:sp>
      <p:sp>
        <p:nvSpPr>
          <p:cNvPr id="4" name="Slide Number Placeholder 3">
            <a:extLst>
              <a:ext uri="{FF2B5EF4-FFF2-40B4-BE49-F238E27FC236}">
                <a16:creationId xmlns:a16="http://schemas.microsoft.com/office/drawing/2014/main" id="{21F16C82-CCBF-4B60-91EF-0798D43A8E4C}"/>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A7D23E4-8C1D-4AF8-9C8C-13299CB45976}"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8235602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1873684C-320D-4E71-8702-06BE3BC78A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CA56DCD0-D408-419C-B524-F1AA9099B7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a:t>(Highlight slide content)</a:t>
            </a:r>
          </a:p>
        </p:txBody>
      </p:sp>
      <p:sp>
        <p:nvSpPr>
          <p:cNvPr id="4" name="Slide Number Placeholder 3">
            <a:extLst>
              <a:ext uri="{FF2B5EF4-FFF2-40B4-BE49-F238E27FC236}">
                <a16:creationId xmlns:a16="http://schemas.microsoft.com/office/drawing/2014/main" id="{E09E6C50-D9C6-411E-BC6C-34A7703C565C}"/>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C11FEF-0794-4023-A1D9-E29272B91725}"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785923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65E630E6-66DF-4F7F-B6EC-1EE5FFC37B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D679DDDD-0803-4AF0-9189-FBBAFE806C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a:t>(Highlight slide content)</a:t>
            </a:r>
          </a:p>
        </p:txBody>
      </p:sp>
      <p:sp>
        <p:nvSpPr>
          <p:cNvPr id="4" name="Slide Number Placeholder 3">
            <a:extLst>
              <a:ext uri="{FF2B5EF4-FFF2-40B4-BE49-F238E27FC236}">
                <a16:creationId xmlns:a16="http://schemas.microsoft.com/office/drawing/2014/main" id="{99B5D729-290F-4F8D-A73C-2ADEA20DB987}"/>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0A44C5D-2A00-4D5C-8A0F-AA977E258FA8}"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6129642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65E630E6-66DF-4F7F-B6EC-1EE5FFC37B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D679DDDD-0803-4AF0-9189-FBBAFE806C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a:t>(Highlight slide content)</a:t>
            </a:r>
          </a:p>
        </p:txBody>
      </p:sp>
      <p:sp>
        <p:nvSpPr>
          <p:cNvPr id="4" name="Slide Number Placeholder 3">
            <a:extLst>
              <a:ext uri="{FF2B5EF4-FFF2-40B4-BE49-F238E27FC236}">
                <a16:creationId xmlns:a16="http://schemas.microsoft.com/office/drawing/2014/main" id="{99B5D729-290F-4F8D-A73C-2ADEA20DB987}"/>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0A44C5D-2A00-4D5C-8A0F-AA977E258FA8}"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584790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BBFAD4F2-0193-4237-8CB3-A4433D50CE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F23B5358-EDAA-4301-A397-3201412D46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a:t>Highlight key content to be noted.</a:t>
            </a:r>
          </a:p>
        </p:txBody>
      </p:sp>
      <p:sp>
        <p:nvSpPr>
          <p:cNvPr id="4" name="Slide Number Placeholder 3">
            <a:extLst>
              <a:ext uri="{FF2B5EF4-FFF2-40B4-BE49-F238E27FC236}">
                <a16:creationId xmlns:a16="http://schemas.microsoft.com/office/drawing/2014/main" id="{CCE44CDD-61A2-434A-A878-41AB7262933F}"/>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C6FED45-843F-4F1C-A061-73858796CF2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8944437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FDA97F10-83E3-4A7E-8A38-F76120B191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E3C5396-94D2-4429-A794-AF88D42D1A30}"/>
              </a:ext>
            </a:extLst>
          </p:cNvPr>
          <p:cNvSpPr>
            <a:spLocks noGrp="1"/>
          </p:cNvSpPr>
          <p:nvPr>
            <p:ph type="body" idx="1"/>
          </p:nvPr>
        </p:nvSpPr>
        <p:spPr/>
        <p:txBody>
          <a:bodyPr/>
          <a:lstStyle/>
          <a:p>
            <a:pPr eaLnBrk="1" hangingPunct="1">
              <a:defRPr/>
            </a:pPr>
            <a:endParaRPr lang="en-US" dirty="0"/>
          </a:p>
          <a:p>
            <a:pPr eaLnBrk="1" hangingPunct="1">
              <a:defRPr/>
            </a:pPr>
            <a:r>
              <a:rPr lang="en-US" dirty="0"/>
              <a:t>In Summary:</a:t>
            </a:r>
          </a:p>
          <a:p>
            <a:pPr eaLnBrk="1" hangingPunct="1">
              <a:defRPr/>
            </a:pPr>
            <a:endParaRPr lang="en-US" dirty="0"/>
          </a:p>
          <a:p>
            <a:pPr eaLnBrk="1" hangingPunct="1">
              <a:defRPr/>
            </a:pPr>
            <a:r>
              <a:rPr lang="en-US" dirty="0"/>
              <a:t>The purpose of this draft guidance is to help companies create a food safety plan to prevent food contamination and meet the requirements of the Preventive Controls for Human Food final rule. </a:t>
            </a:r>
          </a:p>
          <a:p>
            <a:pPr eaLnBrk="1" hangingPunct="1">
              <a:defRPr/>
            </a:pPr>
            <a:endParaRPr lang="en-US" dirty="0"/>
          </a:p>
          <a:p>
            <a:pPr eaLnBrk="1" hangingPunct="1">
              <a:defRPr/>
            </a:pPr>
            <a:r>
              <a:rPr lang="en-US" b="1" dirty="0"/>
              <a:t>Structure:</a:t>
            </a:r>
            <a:endParaRPr lang="en-US" sz="1050" b="1" dirty="0"/>
          </a:p>
          <a:p>
            <a:pPr eaLnBrk="1" hangingPunct="1">
              <a:defRPr/>
            </a:pPr>
            <a:r>
              <a:rPr lang="en-US" dirty="0"/>
              <a:t>The first five chapters cover a variety of topics, including:</a:t>
            </a:r>
            <a:endParaRPr lang="en-US" sz="1050" dirty="0"/>
          </a:p>
          <a:p>
            <a:pPr lvl="1" eaLnBrk="1" hangingPunct="1">
              <a:defRPr/>
            </a:pPr>
            <a:r>
              <a:rPr lang="en-US" dirty="0"/>
              <a:t>How to conduct a hazard analysis</a:t>
            </a:r>
          </a:p>
          <a:p>
            <a:pPr lvl="1" eaLnBrk="1" hangingPunct="1">
              <a:defRPr/>
            </a:pPr>
            <a:r>
              <a:rPr lang="en-US" dirty="0"/>
              <a:t>Potential Hazards to be Considered</a:t>
            </a:r>
            <a:endParaRPr lang="en-US" sz="1050" dirty="0"/>
          </a:p>
          <a:p>
            <a:pPr lvl="1" eaLnBrk="1" hangingPunct="1">
              <a:defRPr/>
            </a:pPr>
            <a:r>
              <a:rPr lang="en-US" dirty="0"/>
              <a:t>How to apply preventive controls, should they be needed</a:t>
            </a:r>
            <a:endParaRPr lang="en-US" sz="1050" dirty="0"/>
          </a:p>
          <a:p>
            <a:pPr lvl="1" eaLnBrk="1" hangingPunct="1">
              <a:defRPr/>
            </a:pPr>
            <a:r>
              <a:rPr lang="en-US" dirty="0"/>
              <a:t>Monitoring, corrective action and verification</a:t>
            </a:r>
            <a:endParaRPr lang="en-US" sz="1050" dirty="0"/>
          </a:p>
          <a:p>
            <a:pPr lvl="1" eaLnBrk="1" hangingPunct="1">
              <a:defRPr/>
            </a:pPr>
            <a:r>
              <a:rPr lang="en-US" dirty="0"/>
              <a:t>And the recordkeeping requirements associated with your food safety plan</a:t>
            </a:r>
          </a:p>
          <a:p>
            <a:pPr lvl="1" eaLnBrk="1" hangingPunct="1">
              <a:defRPr/>
            </a:pPr>
            <a:endParaRPr lang="en-US" dirty="0"/>
          </a:p>
          <a:p>
            <a:pPr eaLnBrk="1" hangingPunct="1">
              <a:defRPr/>
            </a:pPr>
            <a:r>
              <a:rPr lang="en-US" sz="1050" b="1" dirty="0"/>
              <a:t>Key Content:</a:t>
            </a:r>
          </a:p>
          <a:p>
            <a:pPr eaLnBrk="1" hangingPunct="1">
              <a:defRPr/>
            </a:pPr>
            <a:r>
              <a:rPr lang="en-US" dirty="0"/>
              <a:t>We’ve included an extensive glossary in the guidance to define terms found throughout the guidance document as well as terms in the Preventive Controls rule.</a:t>
            </a:r>
            <a:endParaRPr lang="en-US" sz="1050" dirty="0"/>
          </a:p>
          <a:p>
            <a:pPr eaLnBrk="1" hangingPunct="1">
              <a:defRPr/>
            </a:pPr>
            <a:r>
              <a:rPr lang="en-US" dirty="0"/>
              <a:t>We’ve also provided considerations for firms that already have a HACCP plan. </a:t>
            </a:r>
          </a:p>
          <a:p>
            <a:pPr eaLnBrk="1" hangingPunct="1">
              <a:defRPr/>
            </a:pPr>
            <a:r>
              <a:rPr lang="en-US" sz="1050" dirty="0"/>
              <a:t>An overview of the biological, chemical and physical hazards that could be introduced into a food product </a:t>
            </a:r>
            <a:endParaRPr lang="en-US" sz="900" dirty="0"/>
          </a:p>
          <a:p>
            <a:pPr eaLnBrk="1" hangingPunct="1">
              <a:defRPr/>
            </a:pPr>
            <a:endParaRPr lang="en-US" sz="1050" dirty="0"/>
          </a:p>
          <a:p>
            <a:pPr eaLnBrk="1" hangingPunct="1">
              <a:defRPr/>
            </a:pPr>
            <a:r>
              <a:rPr lang="en-US" dirty="0"/>
              <a:t>The remaining nine chapters, which will be released in sets through early 2018, will touch on the following subjects:</a:t>
            </a:r>
            <a:endParaRPr lang="en-US" sz="1050" dirty="0"/>
          </a:p>
          <a:p>
            <a:pPr lvl="1" eaLnBrk="1" hangingPunct="1">
              <a:defRPr/>
            </a:pPr>
            <a:r>
              <a:rPr lang="en-US" dirty="0"/>
              <a:t>Different process controls, such as heat, formulation, drying or dehydration, and sanitation</a:t>
            </a:r>
            <a:endParaRPr lang="en-US" sz="1050" dirty="0"/>
          </a:p>
          <a:p>
            <a:pPr lvl="1" eaLnBrk="1" hangingPunct="1">
              <a:defRPr/>
            </a:pPr>
            <a:r>
              <a:rPr lang="en-US" dirty="0"/>
              <a:t>Food allergen controls</a:t>
            </a:r>
            <a:endParaRPr lang="en-US" sz="1050" dirty="0"/>
          </a:p>
          <a:p>
            <a:pPr lvl="1" eaLnBrk="1" hangingPunct="1">
              <a:defRPr/>
            </a:pPr>
            <a:r>
              <a:rPr lang="en-US" dirty="0"/>
              <a:t>Preventive controls for chemical and physical hazards</a:t>
            </a:r>
            <a:endParaRPr lang="en-US" sz="1050" dirty="0"/>
          </a:p>
          <a:p>
            <a:pPr lvl="1" eaLnBrk="1" hangingPunct="1">
              <a:defRPr/>
            </a:pPr>
            <a:r>
              <a:rPr lang="en-US" dirty="0"/>
              <a:t>And recall plans.</a:t>
            </a:r>
          </a:p>
          <a:p>
            <a:pPr lvl="1" eaLnBrk="1" hangingPunct="1">
              <a:defRPr/>
            </a:pPr>
            <a:endParaRPr lang="en-US" sz="1050" dirty="0"/>
          </a:p>
        </p:txBody>
      </p:sp>
      <p:sp>
        <p:nvSpPr>
          <p:cNvPr id="4" name="Slide Number Placeholder 3">
            <a:extLst>
              <a:ext uri="{FF2B5EF4-FFF2-40B4-BE49-F238E27FC236}">
                <a16:creationId xmlns:a16="http://schemas.microsoft.com/office/drawing/2014/main" id="{63C15D54-DA21-4050-89DB-F128F82A898A}"/>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50B733E-2597-4D7C-803E-9CC821A866F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708163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7CC981BE-8CF3-4610-8E37-6C0A7C4CC6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F0D41A0D-5836-4E61-BA10-6A4BA843CA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Now let’s take a look at how the guidance was structured. Let’s look at the Table of Contents for the Guide.</a:t>
            </a:r>
          </a:p>
          <a:p>
            <a:pPr eaLnBrk="1" hangingPunct="1">
              <a:spcBef>
                <a:spcPct val="0"/>
              </a:spcBef>
            </a:pPr>
            <a:endParaRPr lang="en-US" altLang="en-US"/>
          </a:p>
          <a:p>
            <a:pPr eaLnBrk="1" hangingPunct="1">
              <a:spcBef>
                <a:spcPct val="0"/>
              </a:spcBef>
            </a:pPr>
            <a:r>
              <a:rPr lang="en-US" altLang="en-US"/>
              <a:t>In understanding “How to Use This Guidance”, the content found in the first 5 chapters of the guidance should be considered as the foundational “Reference” Chapters. </a:t>
            </a:r>
          </a:p>
          <a:p>
            <a:pPr eaLnBrk="1" hangingPunct="1">
              <a:spcBef>
                <a:spcPct val="0"/>
              </a:spcBef>
            </a:pPr>
            <a:endParaRPr lang="en-US" altLang="en-US"/>
          </a:p>
          <a:p>
            <a:pPr eaLnBrk="1" hangingPunct="1">
              <a:spcBef>
                <a:spcPct val="0"/>
              </a:spcBef>
            </a:pPr>
            <a:r>
              <a:rPr lang="en-US" altLang="en-US"/>
              <a:t>These foundational reference chapters and their accompanying Appendices which we will review in a coming slide provide guidance for writing a food safety plan (FSP), including preparing a written hazard analysis  to determine which hazards need a preventive control. </a:t>
            </a:r>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p:txBody>
      </p:sp>
      <p:sp>
        <p:nvSpPr>
          <p:cNvPr id="26628" name="Slide Number Placeholder 3">
            <a:extLst>
              <a:ext uri="{FF2B5EF4-FFF2-40B4-BE49-F238E27FC236}">
                <a16:creationId xmlns:a16="http://schemas.microsoft.com/office/drawing/2014/main" id="{E40B1DEE-967C-4B9F-B7A0-41D71A68CB88}"/>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A6356C4-6DB5-4FD0-91A9-A97C2AC9B6AB}"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14251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75D24C8-DA49-4816-8148-8EC8297D4E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C3EA13E2-0C53-42CB-BA62-6DB46F5C41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 understanding “How to Use This Guidance”, the content found in the next 9 chapters of the guidance (i.e. Chapters 6-14) should be considered as the “Practical Example” of control strategies.   These chapters will take you through the application of various preventive controls to various processes designed to be representative of small and medium size firms.</a:t>
            </a:r>
          </a:p>
          <a:p>
            <a:pPr eaLnBrk="1" hangingPunct="1">
              <a:spcBef>
                <a:spcPct val="0"/>
              </a:spcBef>
            </a:pPr>
            <a:endParaRPr lang="en-US" altLang="en-US"/>
          </a:p>
          <a:p>
            <a:pPr eaLnBrk="1" hangingPunct="1">
              <a:spcBef>
                <a:spcPct val="0"/>
              </a:spcBef>
            </a:pPr>
            <a:r>
              <a:rPr lang="en-US" altLang="en-US"/>
              <a:t>These are currently under development and the anticipated publish dates on these subsequent chapters are FY 2017 and beyond.</a:t>
            </a:r>
          </a:p>
        </p:txBody>
      </p:sp>
      <p:sp>
        <p:nvSpPr>
          <p:cNvPr id="28676" name="Slide Number Placeholder 3">
            <a:extLst>
              <a:ext uri="{FF2B5EF4-FFF2-40B4-BE49-F238E27FC236}">
                <a16:creationId xmlns:a16="http://schemas.microsoft.com/office/drawing/2014/main" id="{86ACA8E2-8EE3-4874-82E1-2A23B5201BE4}"/>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FA21535-51A5-46B2-BEFC-5C693FF53B64}"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73669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4694E9C2-9FCE-419D-B1DC-64CEA3663E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01E69B0E-B838-47EE-8578-52D060687B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information found in the Appendices, in particular Appendices 1 and 3, will be key for facility hazard analysis studies.</a:t>
            </a:r>
          </a:p>
          <a:p>
            <a:pPr eaLnBrk="1" hangingPunct="1">
              <a:spcBef>
                <a:spcPct val="0"/>
              </a:spcBef>
            </a:pPr>
            <a:endParaRPr lang="en-US" altLang="en-US"/>
          </a:p>
          <a:p>
            <a:pPr eaLnBrk="1" hangingPunct="1">
              <a:spcBef>
                <a:spcPct val="0"/>
              </a:spcBef>
            </a:pPr>
            <a:r>
              <a:rPr lang="en-US" altLang="en-US"/>
              <a:t>Appendix 1 contains what most refer to as the “Hazards Tables” and we will go in further depth with this material later in this presentation.</a:t>
            </a:r>
          </a:p>
          <a:p>
            <a:pPr eaLnBrk="1" hangingPunct="1">
              <a:spcBef>
                <a:spcPct val="0"/>
              </a:spcBef>
            </a:pPr>
            <a:endParaRPr lang="en-US" altLang="en-US"/>
          </a:p>
          <a:p>
            <a:pPr eaLnBrk="1" hangingPunct="1">
              <a:spcBef>
                <a:spcPct val="0"/>
              </a:spcBef>
            </a:pPr>
            <a:r>
              <a:rPr lang="en-US" altLang="en-US"/>
              <a:t>Appendix 2 contain example forms for documenting an FSP.  These are provided only as an example and were borrowed from the FSPCA.  These however, are not required.</a:t>
            </a:r>
          </a:p>
          <a:p>
            <a:pPr eaLnBrk="1" hangingPunct="1">
              <a:spcBef>
                <a:spcPct val="0"/>
              </a:spcBef>
            </a:pPr>
            <a:endParaRPr lang="en-US" altLang="en-US"/>
          </a:p>
          <a:p>
            <a:pPr eaLnBrk="1" hangingPunct="1">
              <a:spcBef>
                <a:spcPct val="0"/>
              </a:spcBef>
            </a:pPr>
            <a:r>
              <a:rPr lang="en-US" altLang="en-US"/>
              <a:t>Appendix 3 borrows relevant information from the Seafood Hazards Guide regarding Bacterial Pathogen Growth and Inactivation.  When evaluating a facility’s preventive controls for appropriateness, this information will be Key!</a:t>
            </a:r>
          </a:p>
          <a:p>
            <a:pPr eaLnBrk="1" hangingPunct="1">
              <a:spcBef>
                <a:spcPct val="0"/>
              </a:spcBef>
            </a:pPr>
            <a:endParaRPr lang="en-US" altLang="en-US"/>
          </a:p>
          <a:p>
            <a:pPr eaLnBrk="1" hangingPunct="1">
              <a:spcBef>
                <a:spcPct val="0"/>
              </a:spcBef>
            </a:pPr>
            <a:r>
              <a:rPr lang="en-US" altLang="en-US"/>
              <a:t>Appendix 4 will contain more detailed information on the strategies for building Sanitation controls and the use of hygienic zoning in a food facility.</a:t>
            </a:r>
          </a:p>
          <a:p>
            <a:pPr eaLnBrk="1" hangingPunct="1">
              <a:spcBef>
                <a:spcPct val="0"/>
              </a:spcBef>
            </a:pPr>
            <a:r>
              <a:rPr lang="en-US" altLang="en-US"/>
              <a:t> </a:t>
            </a:r>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p:txBody>
      </p:sp>
      <p:sp>
        <p:nvSpPr>
          <p:cNvPr id="26628" name="Slide Number Placeholder 3">
            <a:extLst>
              <a:ext uri="{FF2B5EF4-FFF2-40B4-BE49-F238E27FC236}">
                <a16:creationId xmlns:a16="http://schemas.microsoft.com/office/drawing/2014/main" id="{D2F3DE0F-0CEF-4B7C-9333-062C4EBC4414}"/>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0093BF-E514-4EBB-8BE8-82B0A275717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615726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3CCB3687-E2C7-4FF0-9A24-4265B1A439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DB32EDE7-0448-4AD7-BAD5-01CD852AEE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The guidance provided in this chapter is intended to help facilities that manufacture, process, pack, or hold human food to understand what a food safety plan is and how it differs from a Hazard Analysis and Critical Control Point (HACCP) plan. The PCHF Rule requires a facility to prepare, or have prepared, and implement a written food safety plan. See the regulatory text in 21 CFR 117.126.</a:t>
            </a:r>
          </a:p>
        </p:txBody>
      </p:sp>
      <p:sp>
        <p:nvSpPr>
          <p:cNvPr id="4" name="Slide Number Placeholder 3">
            <a:extLst>
              <a:ext uri="{FF2B5EF4-FFF2-40B4-BE49-F238E27FC236}">
                <a16:creationId xmlns:a16="http://schemas.microsoft.com/office/drawing/2014/main" id="{5FE0FB99-FE4F-466B-ABAA-8C427093EE4E}"/>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DD6E1C3-287C-4FB7-8D44-865929642548}"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517200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08CDC0FE-AF27-4325-9B45-AF4FA715B6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9CA4BEFD-26BC-48C8-9CAB-E48EF22A92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chapter outlines what a Food Safety Plan is and how it differs from HACCP.  The provided guidance is intended  to assist the food industry in understanding the differences and to provide answers to frequently asked questions such as “what if I already have a HACCP Plan?”  </a:t>
            </a:r>
          </a:p>
          <a:p>
            <a:pPr eaLnBrk="1" hangingPunct="1">
              <a:spcBef>
                <a:spcPct val="0"/>
              </a:spcBef>
            </a:pPr>
            <a:endParaRPr lang="en-US" altLang="en-US"/>
          </a:p>
          <a:p>
            <a:pPr eaLnBrk="1" hangingPunct="1">
              <a:spcBef>
                <a:spcPct val="0"/>
              </a:spcBef>
            </a:pPr>
            <a:r>
              <a:rPr lang="en-US" altLang="en-US"/>
              <a:t>Also, key to remember is that the FSP requires a written Hazard Analysis and in the event no hazards are identified, the rationale for this finding is still required.</a:t>
            </a:r>
          </a:p>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0A26DDB1-F8E8-4B44-ADC1-8B70D58AA3F6}"/>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A7B23AE-2849-4DFB-8548-91E4B22A6359}"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491755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209925"/>
            <a:ext cx="7772400" cy="2809875"/>
          </a:xfrm>
        </p:spPr>
        <p:txBody>
          <a:bodyPr anchor="t">
            <a:normAutofit/>
          </a:bodyPr>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722313" y="1709738"/>
            <a:ext cx="7772400" cy="1500187"/>
          </a:xfrm>
        </p:spPr>
        <p:txBody>
          <a:bodyPr anchor="b">
            <a:normAutofit/>
          </a:bodyPr>
          <a:lstStyle>
            <a:lvl1pPr marL="0" indent="0">
              <a:buNone/>
              <a:defRPr sz="2800">
                <a:solidFill>
                  <a:srgbClr val="0099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00032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Aft>
                <a:spcPts val="1800"/>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457200" y="1066800"/>
            <a:ext cx="8229600" cy="0"/>
          </a:xfrm>
          <a:prstGeom prst="line">
            <a:avLst/>
          </a:prstGeom>
          <a:ln>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Slide Number Placeholder 2">
            <a:extLst>
              <a:ext uri="{FF2B5EF4-FFF2-40B4-BE49-F238E27FC236}">
                <a16:creationId xmlns:a16="http://schemas.microsoft.com/office/drawing/2014/main" id="{B852745A-3609-433D-988A-EF3D3F3C4143}"/>
              </a:ext>
            </a:extLst>
          </p:cNvPr>
          <p:cNvSpPr>
            <a:spLocks noGrp="1"/>
          </p:cNvSpPr>
          <p:nvPr>
            <p:ph type="sldNum" sz="quarter" idx="4"/>
          </p:nvPr>
        </p:nvSpPr>
        <p:spPr>
          <a:xfrm>
            <a:off x="470647" y="6126163"/>
            <a:ext cx="2133600" cy="365125"/>
          </a:xfrm>
          <a:prstGeom prst="rect">
            <a:avLst/>
          </a:prstGeom>
        </p:spPr>
        <p:txBody>
          <a:bodyPr/>
          <a:lstStyle>
            <a:lvl1pPr>
              <a:defRPr sz="1100"/>
            </a:lvl1pPr>
          </a:lstStyle>
          <a:p>
            <a:pPr>
              <a:defRPr/>
            </a:pPr>
            <a:fld id="{12C9D3FF-E2E9-4DC3-A8DF-D91EF9AAB781}" type="slidenum">
              <a:rPr lang="en-US" smtClean="0">
                <a:solidFill>
                  <a:prstClr val="black">
                    <a:tint val="75000"/>
                  </a:prstClr>
                </a:solidFill>
              </a:rPr>
              <a:pPr>
                <a:defRPr/>
              </a:pPr>
              <a:t>‹#›</a:t>
            </a:fld>
            <a:endParaRPr lang="en-US" dirty="0"/>
          </a:p>
        </p:txBody>
      </p:sp>
    </p:spTree>
    <p:extLst>
      <p:ext uri="{BB962C8B-B14F-4D97-AF65-F5344CB8AC3E}">
        <p14:creationId xmlns:p14="http://schemas.microsoft.com/office/powerpoint/2010/main" val="1189545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ub-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858962"/>
            <a:ext cx="8229600" cy="4267201"/>
          </a:xfrm>
        </p:spPr>
        <p:txBody>
          <a:bodyPr/>
          <a:lstStyle>
            <a:lvl1pPr>
              <a:spcAft>
                <a:spcPts val="1800"/>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457200" y="1066800"/>
            <a:ext cx="8229600" cy="0"/>
          </a:xfrm>
          <a:prstGeom prst="line">
            <a:avLst/>
          </a:prstGeom>
          <a:ln>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 Placeholder 2"/>
          <p:cNvSpPr>
            <a:spLocks noGrp="1"/>
          </p:cNvSpPr>
          <p:nvPr>
            <p:ph type="body" idx="12"/>
          </p:nvPr>
        </p:nvSpPr>
        <p:spPr>
          <a:xfrm>
            <a:off x="457200" y="1219200"/>
            <a:ext cx="8229600" cy="63976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Slide Number Placeholder 2">
            <a:extLst>
              <a:ext uri="{FF2B5EF4-FFF2-40B4-BE49-F238E27FC236}">
                <a16:creationId xmlns:a16="http://schemas.microsoft.com/office/drawing/2014/main" id="{04254DF7-A288-4959-AE63-3A1FAA6A60C0}"/>
              </a:ext>
            </a:extLst>
          </p:cNvPr>
          <p:cNvSpPr>
            <a:spLocks noGrp="1"/>
          </p:cNvSpPr>
          <p:nvPr>
            <p:ph type="sldNum" sz="quarter" idx="4"/>
          </p:nvPr>
        </p:nvSpPr>
        <p:spPr>
          <a:xfrm>
            <a:off x="448235" y="6126163"/>
            <a:ext cx="2133600" cy="365125"/>
          </a:xfrm>
          <a:prstGeom prst="rect">
            <a:avLst/>
          </a:prstGeom>
        </p:spPr>
        <p:txBody>
          <a:bodyPr/>
          <a:lstStyle>
            <a:lvl1pPr>
              <a:defRPr/>
            </a:lvl1pPr>
          </a:lstStyle>
          <a:p>
            <a:pPr>
              <a:defRPr/>
            </a:pPr>
            <a:fld id="{12C9D3FF-E2E9-4DC3-A8DF-D91EF9AAB781}" type="slidenum">
              <a:rPr lang="en-US" sz="1200" smtClean="0">
                <a:solidFill>
                  <a:prstClr val="black">
                    <a:tint val="75000"/>
                  </a:prstClr>
                </a:solidFill>
              </a:rPr>
              <a:pPr>
                <a:defRPr/>
              </a:pPr>
              <a:t>‹#›</a:t>
            </a:fld>
            <a:endParaRPr lang="en-US" dirty="0"/>
          </a:p>
        </p:txBody>
      </p:sp>
    </p:spTree>
    <p:extLst>
      <p:ext uri="{BB962C8B-B14F-4D97-AF65-F5344CB8AC3E}">
        <p14:creationId xmlns:p14="http://schemas.microsoft.com/office/powerpoint/2010/main" val="625633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a:xfrm>
            <a:off x="457200" y="1066800"/>
            <a:ext cx="8229600" cy="0"/>
          </a:xfrm>
          <a:prstGeom prst="line">
            <a:avLst/>
          </a:prstGeom>
          <a:ln>
            <a:solidFill>
              <a:srgbClr val="006699"/>
            </a:solidFill>
          </a:ln>
        </p:spPr>
        <p:style>
          <a:lnRef idx="1">
            <a:schemeClr val="accent1"/>
          </a:lnRef>
          <a:fillRef idx="0">
            <a:schemeClr val="accent1"/>
          </a:fillRef>
          <a:effectRef idx="0">
            <a:schemeClr val="accent1"/>
          </a:effectRef>
          <a:fontRef idx="minor">
            <a:schemeClr val="tx1"/>
          </a:fontRef>
        </p:style>
      </p:cxnSp>
      <p:sp>
        <p:nvSpPr>
          <p:cNvPr id="7" name="Slide Number Placeholder 2">
            <a:extLst>
              <a:ext uri="{FF2B5EF4-FFF2-40B4-BE49-F238E27FC236}">
                <a16:creationId xmlns:a16="http://schemas.microsoft.com/office/drawing/2014/main" id="{F082F493-57FF-4FA7-8DBD-A98E964C7FB9}"/>
              </a:ext>
            </a:extLst>
          </p:cNvPr>
          <p:cNvSpPr>
            <a:spLocks noGrp="1"/>
          </p:cNvSpPr>
          <p:nvPr>
            <p:ph type="sldNum" sz="quarter" idx="4"/>
          </p:nvPr>
        </p:nvSpPr>
        <p:spPr>
          <a:xfrm>
            <a:off x="448235" y="6126163"/>
            <a:ext cx="2133600" cy="365125"/>
          </a:xfrm>
          <a:prstGeom prst="rect">
            <a:avLst/>
          </a:prstGeom>
        </p:spPr>
        <p:txBody>
          <a:bodyPr/>
          <a:lstStyle>
            <a:lvl1pPr>
              <a:defRPr/>
            </a:lvl1pPr>
          </a:lstStyle>
          <a:p>
            <a:pPr>
              <a:defRPr/>
            </a:pPr>
            <a:fld id="{12C9D3FF-E2E9-4DC3-A8DF-D91EF9AAB781}" type="slidenum">
              <a:rPr lang="en-US" sz="1200" smtClean="0">
                <a:solidFill>
                  <a:prstClr val="black">
                    <a:tint val="75000"/>
                  </a:prstClr>
                </a:solidFill>
              </a:rPr>
              <a:pPr>
                <a:defRPr/>
              </a:pPr>
              <a:t>‹#›</a:t>
            </a:fld>
            <a:endParaRPr lang="en-US" dirty="0"/>
          </a:p>
        </p:txBody>
      </p:sp>
    </p:spTree>
    <p:extLst>
      <p:ext uri="{BB962C8B-B14F-4D97-AF65-F5344CB8AC3E}">
        <p14:creationId xmlns:p14="http://schemas.microsoft.com/office/powerpoint/2010/main" val="4151076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3414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11362"/>
            <a:ext cx="4040188" cy="41148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3414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11362"/>
            <a:ext cx="4041775" cy="41148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p:cNvCxnSpPr/>
          <p:nvPr userDrawn="1"/>
        </p:nvCxnSpPr>
        <p:spPr>
          <a:xfrm>
            <a:off x="457200" y="1066800"/>
            <a:ext cx="8229600" cy="0"/>
          </a:xfrm>
          <a:prstGeom prst="line">
            <a:avLst/>
          </a:prstGeom>
          <a:ln>
            <a:solidFill>
              <a:srgbClr val="006699"/>
            </a:solidFill>
          </a:ln>
        </p:spPr>
        <p:style>
          <a:lnRef idx="1">
            <a:schemeClr val="accent1"/>
          </a:lnRef>
          <a:fillRef idx="0">
            <a:schemeClr val="accent1"/>
          </a:fillRef>
          <a:effectRef idx="0">
            <a:schemeClr val="accent1"/>
          </a:effectRef>
          <a:fontRef idx="minor">
            <a:schemeClr val="tx1"/>
          </a:fontRef>
        </p:style>
      </p:cxnSp>
      <p:sp>
        <p:nvSpPr>
          <p:cNvPr id="9" name="Slide Number Placeholder 2">
            <a:extLst>
              <a:ext uri="{FF2B5EF4-FFF2-40B4-BE49-F238E27FC236}">
                <a16:creationId xmlns:a16="http://schemas.microsoft.com/office/drawing/2014/main" id="{0FDAA03F-DEA9-47AF-B23A-32069211EFB8}"/>
              </a:ext>
            </a:extLst>
          </p:cNvPr>
          <p:cNvSpPr>
            <a:spLocks noGrp="1"/>
          </p:cNvSpPr>
          <p:nvPr>
            <p:ph type="sldNum" sz="quarter" idx="10"/>
          </p:nvPr>
        </p:nvSpPr>
        <p:spPr>
          <a:xfrm>
            <a:off x="448235" y="6126163"/>
            <a:ext cx="2133600" cy="365125"/>
          </a:xfrm>
          <a:prstGeom prst="rect">
            <a:avLst/>
          </a:prstGeom>
        </p:spPr>
        <p:txBody>
          <a:bodyPr/>
          <a:lstStyle>
            <a:lvl1pPr>
              <a:defRPr/>
            </a:lvl1pPr>
          </a:lstStyle>
          <a:p>
            <a:pPr>
              <a:defRPr/>
            </a:pPr>
            <a:fld id="{12C9D3FF-E2E9-4DC3-A8DF-D91EF9AAB781}" type="slidenum">
              <a:rPr lang="en-US" sz="1200" smtClean="0">
                <a:solidFill>
                  <a:prstClr val="black">
                    <a:tint val="75000"/>
                  </a:prstClr>
                </a:solidFill>
              </a:rPr>
              <a:pPr>
                <a:defRPr/>
              </a:pPr>
              <a:t>‹#›</a:t>
            </a:fld>
            <a:endParaRPr lang="en-US" dirty="0"/>
          </a:p>
        </p:txBody>
      </p:sp>
    </p:spTree>
    <p:extLst>
      <p:ext uri="{BB962C8B-B14F-4D97-AF65-F5344CB8AC3E}">
        <p14:creationId xmlns:p14="http://schemas.microsoft.com/office/powerpoint/2010/main" val="12119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7" name="Straight Connector 6"/>
          <p:cNvCxnSpPr/>
          <p:nvPr userDrawn="1"/>
        </p:nvCxnSpPr>
        <p:spPr>
          <a:xfrm>
            <a:off x="457200" y="1066800"/>
            <a:ext cx="8229600" cy="0"/>
          </a:xfrm>
          <a:prstGeom prst="line">
            <a:avLst/>
          </a:prstGeom>
          <a:ln>
            <a:solidFill>
              <a:srgbClr val="006699"/>
            </a:solidFill>
          </a:ln>
        </p:spPr>
        <p:style>
          <a:lnRef idx="1">
            <a:schemeClr val="accent1"/>
          </a:lnRef>
          <a:fillRef idx="0">
            <a:schemeClr val="accent1"/>
          </a:fillRef>
          <a:effectRef idx="0">
            <a:schemeClr val="accent1"/>
          </a:effectRef>
          <a:fontRef idx="minor">
            <a:schemeClr val="tx1"/>
          </a:fontRef>
        </p:style>
      </p:cxnSp>
      <p:sp>
        <p:nvSpPr>
          <p:cNvPr id="5" name="Slide Number Placeholder 2">
            <a:extLst>
              <a:ext uri="{FF2B5EF4-FFF2-40B4-BE49-F238E27FC236}">
                <a16:creationId xmlns:a16="http://schemas.microsoft.com/office/drawing/2014/main" id="{EA8DECED-AD1D-4D89-9287-2EF205C2216A}"/>
              </a:ext>
            </a:extLst>
          </p:cNvPr>
          <p:cNvSpPr>
            <a:spLocks noGrp="1"/>
          </p:cNvSpPr>
          <p:nvPr>
            <p:ph type="sldNum" sz="quarter" idx="4"/>
          </p:nvPr>
        </p:nvSpPr>
        <p:spPr>
          <a:xfrm>
            <a:off x="448235" y="6126163"/>
            <a:ext cx="2133600" cy="365125"/>
          </a:xfrm>
          <a:prstGeom prst="rect">
            <a:avLst/>
          </a:prstGeom>
        </p:spPr>
        <p:txBody>
          <a:bodyPr/>
          <a:lstStyle>
            <a:lvl1pPr>
              <a:defRPr/>
            </a:lvl1pPr>
          </a:lstStyle>
          <a:p>
            <a:pPr>
              <a:defRPr/>
            </a:pPr>
            <a:fld id="{12C9D3FF-E2E9-4DC3-A8DF-D91EF9AAB781}" type="slidenum">
              <a:rPr lang="en-US" sz="1200" smtClean="0">
                <a:solidFill>
                  <a:prstClr val="black">
                    <a:tint val="75000"/>
                  </a:prstClr>
                </a:solidFill>
              </a:rPr>
              <a:pPr>
                <a:defRPr/>
              </a:pPr>
              <a:t>‹#›</a:t>
            </a:fld>
            <a:endParaRPr lang="en-US" dirty="0"/>
          </a:p>
        </p:txBody>
      </p:sp>
    </p:spTree>
    <p:extLst>
      <p:ext uri="{BB962C8B-B14F-4D97-AF65-F5344CB8AC3E}">
        <p14:creationId xmlns:p14="http://schemas.microsoft.com/office/powerpoint/2010/main" val="2690334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chor="b">
            <a:normAutofit/>
          </a:bodyPr>
          <a:lstStyle>
            <a:lvl1pPr algn="l">
              <a:defRPr sz="2800">
                <a:solidFill>
                  <a:srgbClr val="009999"/>
                </a:solidFill>
              </a:defRPr>
            </a:lvl1pPr>
          </a:lstStyle>
          <a:p>
            <a:r>
              <a:rPr lang="en-US" dirty="0"/>
              <a:t>Chapter #</a:t>
            </a:r>
          </a:p>
        </p:txBody>
      </p:sp>
      <p:sp>
        <p:nvSpPr>
          <p:cNvPr id="3" name="Subtitle 2"/>
          <p:cNvSpPr>
            <a:spLocks noGrp="1"/>
          </p:cNvSpPr>
          <p:nvPr>
            <p:ph type="subTitle" idx="1"/>
          </p:nvPr>
        </p:nvSpPr>
        <p:spPr>
          <a:xfrm>
            <a:off x="685800" y="3581400"/>
            <a:ext cx="7848600" cy="1219200"/>
          </a:xfrm>
        </p:spPr>
        <p:txBody>
          <a:bodyPr>
            <a:normAutofit/>
          </a:bodyPr>
          <a:lstStyle>
            <a:lvl1pPr marL="0" indent="0" algn="l">
              <a:buNone/>
              <a:defRPr sz="3600" b="1" cap="all" baseline="0">
                <a:solidFill>
                  <a:srgbClr val="005C8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217677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7" y="517064"/>
            <a:ext cx="8680989" cy="422167"/>
          </a:xfrm>
        </p:spPr>
        <p:txBody>
          <a:bodyPr/>
          <a:lstStyle>
            <a:lvl1pPr algn="l">
              <a:defRPr sz="2400" b="1" cap="none" spc="50">
                <a:ln w="0"/>
                <a:solidFill>
                  <a:schemeClr val="tx2"/>
                </a:solidFill>
                <a:effectLst>
                  <a:innerShdw blurRad="63500" dist="50800" dir="13500000">
                    <a:srgbClr val="000000">
                      <a:alpha val="50000"/>
                    </a:srgbClr>
                  </a:innerShdw>
                </a:effectLst>
              </a:defRPr>
            </a:lvl1pPr>
          </a:lstStyle>
          <a:p>
            <a:r>
              <a:rPr lang="en-US" dirty="0"/>
              <a:t>Click to edit Master title style</a:t>
            </a:r>
          </a:p>
        </p:txBody>
      </p:sp>
      <p:sp>
        <p:nvSpPr>
          <p:cNvPr id="4" name="Content Placeholder 2"/>
          <p:cNvSpPr>
            <a:spLocks noGrp="1"/>
          </p:cNvSpPr>
          <p:nvPr>
            <p:ph idx="1"/>
          </p:nvPr>
        </p:nvSpPr>
        <p:spPr>
          <a:xfrm>
            <a:off x="314326" y="1188720"/>
            <a:ext cx="8513763" cy="5201920"/>
          </a:xfrm>
        </p:spPr>
        <p:txBody>
          <a:bodyPr/>
          <a:lstStyle>
            <a:lvl3pPr>
              <a:defRPr sz="12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829417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445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391400" y="6070738"/>
            <a:ext cx="1447800" cy="571223"/>
          </a:xfrm>
          <a:prstGeom prst="rect">
            <a:avLst/>
          </a:prstGeom>
        </p:spPr>
      </p:pic>
      <p:sp>
        <p:nvSpPr>
          <p:cNvPr id="9" name="Slide Number Placeholder 2">
            <a:extLst>
              <a:ext uri="{FF2B5EF4-FFF2-40B4-BE49-F238E27FC236}">
                <a16:creationId xmlns:a16="http://schemas.microsoft.com/office/drawing/2014/main" id="{E65C0CEB-379B-4535-9263-034E119D885A}"/>
              </a:ext>
            </a:extLst>
          </p:cNvPr>
          <p:cNvSpPr>
            <a:spLocks noGrp="1"/>
          </p:cNvSpPr>
          <p:nvPr>
            <p:ph type="sldNum" sz="quarter" idx="4"/>
          </p:nvPr>
        </p:nvSpPr>
        <p:spPr>
          <a:xfrm>
            <a:off x="470647" y="6126163"/>
            <a:ext cx="2133600" cy="365125"/>
          </a:xfrm>
          <a:prstGeom prst="rect">
            <a:avLst/>
          </a:prstGeom>
        </p:spPr>
        <p:txBody>
          <a:bodyPr/>
          <a:lstStyle>
            <a:lvl1pPr>
              <a:defRPr sz="1100"/>
            </a:lvl1pPr>
          </a:lstStyle>
          <a:p>
            <a:pPr>
              <a:defRPr/>
            </a:pPr>
            <a:fld id="{598CBBB6-6C58-45AB-87C8-4A9AD775D03A}" type="slidenum">
              <a:rPr lang="en-US" smtClean="0">
                <a:solidFill>
                  <a:prstClr val="black">
                    <a:tint val="75000"/>
                  </a:prstClr>
                </a:solidFill>
              </a:rPr>
              <a:pPr>
                <a:defRPr/>
              </a:pPr>
              <a:t>‹#›</a:t>
            </a:fld>
            <a:endParaRPr lang="en-US" dirty="0"/>
          </a:p>
        </p:txBody>
      </p:sp>
    </p:spTree>
    <p:extLst>
      <p:ext uri="{BB962C8B-B14F-4D97-AF65-F5344CB8AC3E}">
        <p14:creationId xmlns:p14="http://schemas.microsoft.com/office/powerpoint/2010/main" val="65377976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Lst>
  <p:hf hdr="0" ftr="0" dt="0"/>
  <p:txStyles>
    <p:titleStyle>
      <a:lvl1pPr algn="ctr" defTabSz="914400" rtl="0" eaLnBrk="1" latinLnBrk="0" hangingPunct="1">
        <a:spcBef>
          <a:spcPct val="0"/>
        </a:spcBef>
        <a:buNone/>
        <a:defRPr sz="3200" kern="1200">
          <a:solidFill>
            <a:srgbClr val="005C8A"/>
          </a:solidFill>
          <a:latin typeface="+mj-lt"/>
          <a:ea typeface="+mj-ea"/>
          <a:cs typeface="+mj-cs"/>
        </a:defRPr>
      </a:lvl1pPr>
    </p:titleStyle>
    <p:bodyStyle>
      <a:lvl1pPr marL="342900" indent="-342900" algn="l" defTabSz="914400" rtl="0" eaLnBrk="1" latinLnBrk="0" hangingPunct="1">
        <a:spcBef>
          <a:spcPct val="20000"/>
        </a:spcBef>
        <a:buClr>
          <a:srgbClr val="006699"/>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005C8A"/>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6699"/>
        </a:buClr>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fda.gov/Food/GuidanceRegulation/GuidanceDocumentsRegulatoryInformation/ucm517412.htm"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foodcontrolmethods.com/guidance/lookup"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0"/>
            <a:ext cx="8305800" cy="762000"/>
          </a:xfrm>
        </p:spPr>
        <p:txBody>
          <a:bodyPr>
            <a:normAutofit fontScale="90000"/>
          </a:bodyPr>
          <a:lstStyle/>
          <a:p>
            <a:pPr algn="ctr"/>
            <a:br>
              <a:rPr lang="en-US" dirty="0"/>
            </a:br>
            <a:r>
              <a:rPr lang="en-US" dirty="0"/>
              <a:t>Washington Food Protection Association</a:t>
            </a:r>
            <a:br>
              <a:rPr lang="en-US" dirty="0"/>
            </a:br>
            <a:r>
              <a:rPr lang="en-US" dirty="0"/>
              <a:t>Chelan, WA  9/20/2018</a:t>
            </a:r>
            <a:br>
              <a:rPr lang="en-US" dirty="0"/>
            </a:br>
            <a:br>
              <a:rPr lang="en-US" dirty="0"/>
            </a:br>
            <a:r>
              <a:rPr lang="en-US" dirty="0"/>
              <a:t>Claudia G. Coles – WSDA Policy &amp; External Affairs Advisor</a:t>
            </a:r>
            <a:br>
              <a:rPr lang="en-US" dirty="0"/>
            </a:br>
            <a:r>
              <a:rPr lang="en-US" dirty="0"/>
              <a:t>ccoles@agr.wa.gov</a:t>
            </a:r>
          </a:p>
        </p:txBody>
      </p:sp>
      <p:sp>
        <p:nvSpPr>
          <p:cNvPr id="3" name="Subtitle 2"/>
          <p:cNvSpPr>
            <a:spLocks noGrp="1"/>
          </p:cNvSpPr>
          <p:nvPr>
            <p:ph type="subTitle" idx="1"/>
          </p:nvPr>
        </p:nvSpPr>
        <p:spPr>
          <a:xfrm>
            <a:off x="609600" y="2133601"/>
            <a:ext cx="7924800" cy="2667000"/>
          </a:xfrm>
        </p:spPr>
        <p:txBody>
          <a:bodyPr/>
          <a:lstStyle/>
          <a:p>
            <a:r>
              <a:rPr lang="en-US" dirty="0"/>
              <a:t>Know Your FSMA Food Safety Risk</a:t>
            </a:r>
          </a:p>
        </p:txBody>
      </p:sp>
    </p:spTree>
    <p:extLst>
      <p:ext uri="{BB962C8B-B14F-4D97-AF65-F5344CB8AC3E}">
        <p14:creationId xmlns:p14="http://schemas.microsoft.com/office/powerpoint/2010/main" val="2800978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4E863A56-5468-48BE-BD6F-12B4CFF6FFB1}"/>
              </a:ext>
            </a:extLst>
          </p:cNvPr>
          <p:cNvSpPr>
            <a:spLocks noGrp="1"/>
          </p:cNvSpPr>
          <p:nvPr>
            <p:ph type="title"/>
          </p:nvPr>
        </p:nvSpPr>
        <p:spPr>
          <a:xfrm>
            <a:off x="457200" y="152400"/>
            <a:ext cx="8229600" cy="944562"/>
          </a:xfrm>
        </p:spPr>
        <p:txBody>
          <a:bodyPr>
            <a:normAutofit fontScale="90000"/>
          </a:bodyPr>
          <a:lstStyle/>
          <a:p>
            <a:pPr eaLnBrk="1" hangingPunct="1"/>
            <a:r>
              <a:rPr lang="en-US" altLang="en-US" b="1" dirty="0"/>
              <a:t>PCHF Guidance – Chapter </a:t>
            </a:r>
            <a:r>
              <a:rPr lang="en-US" altLang="en-US" b="1"/>
              <a:t>1 </a:t>
            </a:r>
            <a:br>
              <a:rPr lang="en-US" altLang="en-US" b="1" dirty="0"/>
            </a:br>
            <a:r>
              <a:rPr lang="en-US" altLang="en-US" sz="3200" b="1" dirty="0"/>
              <a:t>Purpose of Chapter </a:t>
            </a:r>
          </a:p>
        </p:txBody>
      </p:sp>
      <p:sp>
        <p:nvSpPr>
          <p:cNvPr id="11267" name="Content Placeholder 2">
            <a:extLst>
              <a:ext uri="{FF2B5EF4-FFF2-40B4-BE49-F238E27FC236}">
                <a16:creationId xmlns:a16="http://schemas.microsoft.com/office/drawing/2014/main" id="{2E0AFD56-1889-4D41-B082-B4624DB79063}"/>
              </a:ext>
            </a:extLst>
          </p:cNvPr>
          <p:cNvSpPr>
            <a:spLocks noGrp="1"/>
          </p:cNvSpPr>
          <p:nvPr>
            <p:ph idx="1"/>
          </p:nvPr>
        </p:nvSpPr>
        <p:spPr/>
        <p:txBody>
          <a:bodyPr/>
          <a:lstStyle/>
          <a:p>
            <a:pPr marL="0" indent="0" eaLnBrk="1" hangingPunct="1">
              <a:buNone/>
            </a:pPr>
            <a:r>
              <a:rPr lang="en-US" altLang="en-US" sz="2800" b="1" dirty="0"/>
              <a:t>Food Safety Plan</a:t>
            </a:r>
          </a:p>
          <a:p>
            <a:pPr eaLnBrk="1" hangingPunct="1"/>
            <a:r>
              <a:rPr lang="en-US" altLang="en-US" sz="2800" dirty="0"/>
              <a:t>The guidance provided in this chapter is intended to help facilities that manufacture, process, pack, or hold human food to understand what a food safety plan is and how it differs from a Hazard Analysis and Critical Control Point (HACCP) plan. </a:t>
            </a:r>
          </a:p>
          <a:p>
            <a:pPr eaLnBrk="1" hangingPunct="1"/>
            <a:r>
              <a:rPr lang="en-US" altLang="en-US" sz="2800" dirty="0"/>
              <a:t>The PCHF Rule requires a facility to prepare, or have prepared, and implement a written food safety plan. </a:t>
            </a:r>
          </a:p>
        </p:txBody>
      </p:sp>
      <p:sp>
        <p:nvSpPr>
          <p:cNvPr id="3" name="Slide Number Placeholder 2">
            <a:extLst>
              <a:ext uri="{FF2B5EF4-FFF2-40B4-BE49-F238E27FC236}">
                <a16:creationId xmlns:a16="http://schemas.microsoft.com/office/drawing/2014/main" id="{3BA2524D-9731-4B19-A72A-8032207E30F1}"/>
              </a:ext>
            </a:extLst>
          </p:cNvPr>
          <p:cNvSpPr>
            <a:spLocks noGrp="1"/>
          </p:cNvSpPr>
          <p:nvPr>
            <p:ph type="sldNum" sz="quarter" idx="4"/>
          </p:nvPr>
        </p:nvSpPr>
        <p:spPr/>
        <p:txBody>
          <a:bodyPr/>
          <a:lstStyle/>
          <a:p>
            <a:pPr>
              <a:defRPr/>
            </a:pPr>
            <a:fld id="{12C9D3FF-E2E9-4DC3-A8DF-D91EF9AAB781}" type="slidenum">
              <a:rPr lang="en-US" smtClean="0">
                <a:solidFill>
                  <a:prstClr val="black">
                    <a:tint val="75000"/>
                  </a:prstClr>
                </a:solidFill>
              </a:rPr>
              <a:pPr>
                <a:defRPr/>
              </a:pPr>
              <a:t>10</a:t>
            </a:fld>
            <a:endParaRPr lang="en-US" dirty="0"/>
          </a:p>
        </p:txBody>
      </p:sp>
    </p:spTree>
    <p:extLst>
      <p:ext uri="{BB962C8B-B14F-4D97-AF65-F5344CB8AC3E}">
        <p14:creationId xmlns:p14="http://schemas.microsoft.com/office/powerpoint/2010/main" val="2427533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698E8EB4-E97B-40FB-9B4C-65A1DB648A48}"/>
              </a:ext>
            </a:extLst>
          </p:cNvPr>
          <p:cNvSpPr>
            <a:spLocks noGrp="1"/>
          </p:cNvSpPr>
          <p:nvPr>
            <p:ph type="title"/>
          </p:nvPr>
        </p:nvSpPr>
        <p:spPr>
          <a:xfrm>
            <a:off x="457200" y="160337"/>
            <a:ext cx="8229600" cy="1143000"/>
          </a:xfrm>
        </p:spPr>
        <p:txBody>
          <a:bodyPr>
            <a:normAutofit fontScale="90000"/>
          </a:bodyPr>
          <a:lstStyle/>
          <a:p>
            <a:pPr eaLnBrk="1" hangingPunct="1"/>
            <a:r>
              <a:rPr lang="en-US" altLang="en-US" b="1" dirty="0"/>
              <a:t>PCHF Guidance - Chapter 1</a:t>
            </a:r>
            <a:br>
              <a:rPr lang="en-US" altLang="en-US" b="1" dirty="0"/>
            </a:br>
            <a:r>
              <a:rPr lang="en-US" altLang="en-US" sz="3200" b="1" dirty="0"/>
              <a:t>Highlights the Food Safety Plan (FSP)</a:t>
            </a:r>
            <a:br>
              <a:rPr lang="en-US" altLang="en-US" sz="3200" b="1" dirty="0"/>
            </a:br>
            <a:endParaRPr lang="en-US" altLang="en-US" sz="3200" b="1" dirty="0"/>
          </a:p>
        </p:txBody>
      </p:sp>
      <p:sp>
        <p:nvSpPr>
          <p:cNvPr id="12291" name="Content Placeholder 2">
            <a:extLst>
              <a:ext uri="{FF2B5EF4-FFF2-40B4-BE49-F238E27FC236}">
                <a16:creationId xmlns:a16="http://schemas.microsoft.com/office/drawing/2014/main" id="{8ACE41C0-99BD-48CF-B3CD-240EE3256199}"/>
              </a:ext>
            </a:extLst>
          </p:cNvPr>
          <p:cNvSpPr>
            <a:spLocks noGrp="1"/>
          </p:cNvSpPr>
          <p:nvPr>
            <p:ph idx="1"/>
          </p:nvPr>
        </p:nvSpPr>
        <p:spPr/>
        <p:txBody>
          <a:bodyPr/>
          <a:lstStyle/>
          <a:p>
            <a:pPr eaLnBrk="1" hangingPunct="1"/>
            <a:r>
              <a:rPr lang="en-US" altLang="en-US" dirty="0"/>
              <a:t>Provides industry some insight as to the difference between a HACCP Plan and an FSP</a:t>
            </a:r>
          </a:p>
          <a:p>
            <a:pPr eaLnBrk="1" hangingPunct="1"/>
            <a:r>
              <a:rPr lang="en-US" altLang="en-US" dirty="0"/>
              <a:t>Key content:</a:t>
            </a:r>
          </a:p>
          <a:p>
            <a:pPr lvl="1" eaLnBrk="1" hangingPunct="1"/>
            <a:r>
              <a:rPr lang="en-US" altLang="en-US" dirty="0"/>
              <a:t>No standard format for an FSP</a:t>
            </a:r>
          </a:p>
          <a:p>
            <a:pPr lvl="1" eaLnBrk="1" hangingPunct="1"/>
            <a:r>
              <a:rPr lang="en-US" altLang="en-US" dirty="0"/>
              <a:t>FSP requires a written Hazard Analysis</a:t>
            </a:r>
          </a:p>
          <a:p>
            <a:pPr lvl="1" eaLnBrk="1" hangingPunct="1"/>
            <a:r>
              <a:rPr lang="en-US" altLang="en-US" dirty="0"/>
              <a:t>In the event no hazards are identified, the rationale for this finding is still required</a:t>
            </a:r>
          </a:p>
        </p:txBody>
      </p:sp>
      <p:sp>
        <p:nvSpPr>
          <p:cNvPr id="3" name="Slide Number Placeholder 2">
            <a:extLst>
              <a:ext uri="{FF2B5EF4-FFF2-40B4-BE49-F238E27FC236}">
                <a16:creationId xmlns:a16="http://schemas.microsoft.com/office/drawing/2014/main" id="{BE975915-9CC9-49F0-A790-6ED7E184669B}"/>
              </a:ext>
            </a:extLst>
          </p:cNvPr>
          <p:cNvSpPr>
            <a:spLocks noGrp="1"/>
          </p:cNvSpPr>
          <p:nvPr>
            <p:ph type="sldNum" sz="quarter" idx="4"/>
          </p:nvPr>
        </p:nvSpPr>
        <p:spPr/>
        <p:txBody>
          <a:bodyPr/>
          <a:lstStyle/>
          <a:p>
            <a:pPr>
              <a:defRPr/>
            </a:pPr>
            <a:fld id="{12C9D3FF-E2E9-4DC3-A8DF-D91EF9AAB781}" type="slidenum">
              <a:rPr lang="en-US" smtClean="0">
                <a:solidFill>
                  <a:prstClr val="black">
                    <a:tint val="75000"/>
                  </a:prstClr>
                </a:solidFill>
              </a:rPr>
              <a:pPr>
                <a:defRPr/>
              </a:pPr>
              <a:t>11</a:t>
            </a:fld>
            <a:endParaRPr lang="en-US" dirty="0"/>
          </a:p>
        </p:txBody>
      </p:sp>
    </p:spTree>
    <p:extLst>
      <p:ext uri="{BB962C8B-B14F-4D97-AF65-F5344CB8AC3E}">
        <p14:creationId xmlns:p14="http://schemas.microsoft.com/office/powerpoint/2010/main" val="515318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B67703DC-9574-42D4-AA85-0A5410A4CD99}"/>
              </a:ext>
            </a:extLst>
          </p:cNvPr>
          <p:cNvSpPr>
            <a:spLocks noGrp="1"/>
          </p:cNvSpPr>
          <p:nvPr>
            <p:ph type="title"/>
          </p:nvPr>
        </p:nvSpPr>
        <p:spPr>
          <a:xfrm>
            <a:off x="457200" y="381000"/>
            <a:ext cx="8229600" cy="1143000"/>
          </a:xfrm>
        </p:spPr>
        <p:txBody>
          <a:bodyPr/>
          <a:lstStyle/>
          <a:p>
            <a:pPr eaLnBrk="1" hangingPunct="1"/>
            <a:r>
              <a:rPr lang="en-US" altLang="en-US" sz="3600" b="1" dirty="0"/>
              <a:t>PCHF Guidance – Chapter 1</a:t>
            </a:r>
            <a:br>
              <a:rPr lang="en-US" altLang="en-US" sz="3600" b="1" dirty="0"/>
            </a:br>
            <a:r>
              <a:rPr lang="en-US" altLang="en-US" sz="2800" b="1" dirty="0"/>
              <a:t>Comparison of Elements Between HACCP Plan and FSP</a:t>
            </a:r>
          </a:p>
        </p:txBody>
      </p:sp>
      <p:graphicFrame>
        <p:nvGraphicFramePr>
          <p:cNvPr id="4" name="Content Placeholder 3">
            <a:extLst>
              <a:ext uri="{FF2B5EF4-FFF2-40B4-BE49-F238E27FC236}">
                <a16:creationId xmlns:a16="http://schemas.microsoft.com/office/drawing/2014/main" id="{8EA55CA1-A7D0-4045-A729-ACD8E282D6A9}"/>
              </a:ext>
            </a:extLst>
          </p:cNvPr>
          <p:cNvGraphicFramePr>
            <a:graphicFrameLocks noGrp="1"/>
          </p:cNvGraphicFramePr>
          <p:nvPr>
            <p:ph idx="1"/>
            <p:extLst>
              <p:ext uri="{D42A27DB-BD31-4B8C-83A1-F6EECF244321}">
                <p14:modId xmlns:p14="http://schemas.microsoft.com/office/powerpoint/2010/main" val="3264495617"/>
              </p:ext>
            </p:extLst>
          </p:nvPr>
        </p:nvGraphicFramePr>
        <p:xfrm>
          <a:off x="457200" y="1447800"/>
          <a:ext cx="8229601" cy="5189537"/>
        </p:xfrm>
        <a:graphic>
          <a:graphicData uri="http://schemas.openxmlformats.org/drawingml/2006/table">
            <a:tbl>
              <a:tblPr firstRow="1" firstCol="1" bandRow="1">
                <a:tableStyleId>{5C22544A-7EE6-4342-B048-85BDC9FD1C3A}</a:tableStyleId>
              </a:tblPr>
              <a:tblGrid>
                <a:gridCol w="2220928">
                  <a:extLst>
                    <a:ext uri="{9D8B030D-6E8A-4147-A177-3AD203B41FA5}">
                      <a16:colId xmlns:a16="http://schemas.microsoft.com/office/drawing/2014/main" val="20000"/>
                    </a:ext>
                  </a:extLst>
                </a:gridCol>
                <a:gridCol w="2509951">
                  <a:extLst>
                    <a:ext uri="{9D8B030D-6E8A-4147-A177-3AD203B41FA5}">
                      <a16:colId xmlns:a16="http://schemas.microsoft.com/office/drawing/2014/main" val="20001"/>
                    </a:ext>
                  </a:extLst>
                </a:gridCol>
                <a:gridCol w="3498722">
                  <a:extLst>
                    <a:ext uri="{9D8B030D-6E8A-4147-A177-3AD203B41FA5}">
                      <a16:colId xmlns:a16="http://schemas.microsoft.com/office/drawing/2014/main" val="20002"/>
                    </a:ext>
                  </a:extLst>
                </a:gridCol>
              </a:tblGrid>
              <a:tr h="264516">
                <a:tc>
                  <a:txBody>
                    <a:bodyPr/>
                    <a:lstStyle/>
                    <a:p>
                      <a:pPr marL="0" marR="0">
                        <a:spcBef>
                          <a:spcPts val="0"/>
                        </a:spcBef>
                        <a:spcAft>
                          <a:spcPts val="1200"/>
                        </a:spcAft>
                      </a:pPr>
                      <a:r>
                        <a:rPr lang="en-US" sz="1400" dirty="0">
                          <a:effectLst/>
                        </a:rPr>
                        <a:t>Element</a:t>
                      </a:r>
                      <a:endParaRPr lang="en-US" sz="1400" dirty="0">
                        <a:solidFill>
                          <a:srgbClr val="000000"/>
                        </a:solidFill>
                        <a:effectLst/>
                        <a:latin typeface="Arial"/>
                        <a:ea typeface="Times New Roman"/>
                      </a:endParaRPr>
                    </a:p>
                  </a:txBody>
                  <a:tcPr marL="68594" marR="68594" marT="0" marB="0"/>
                </a:tc>
                <a:tc>
                  <a:txBody>
                    <a:bodyPr/>
                    <a:lstStyle/>
                    <a:p>
                      <a:pPr marL="0" marR="0">
                        <a:spcBef>
                          <a:spcPts val="0"/>
                        </a:spcBef>
                        <a:spcAft>
                          <a:spcPts val="1200"/>
                        </a:spcAft>
                      </a:pPr>
                      <a:r>
                        <a:rPr lang="en-US" sz="1400" dirty="0">
                          <a:effectLst/>
                        </a:rPr>
                        <a:t>HACCP Plan</a:t>
                      </a:r>
                      <a:endParaRPr lang="en-US" sz="1400" dirty="0">
                        <a:solidFill>
                          <a:srgbClr val="000000"/>
                        </a:solidFill>
                        <a:effectLst/>
                        <a:latin typeface="Arial"/>
                        <a:ea typeface="Times New Roman"/>
                      </a:endParaRPr>
                    </a:p>
                  </a:txBody>
                  <a:tcPr marL="68594" marR="68594" marT="0" marB="0"/>
                </a:tc>
                <a:tc>
                  <a:txBody>
                    <a:bodyPr/>
                    <a:lstStyle/>
                    <a:p>
                      <a:pPr marL="0" marR="0">
                        <a:spcBef>
                          <a:spcPts val="0"/>
                        </a:spcBef>
                        <a:spcAft>
                          <a:spcPts val="1200"/>
                        </a:spcAft>
                      </a:pPr>
                      <a:r>
                        <a:rPr lang="en-US" sz="1400" dirty="0">
                          <a:effectLst/>
                        </a:rPr>
                        <a:t>Different in Food Safety Plan</a:t>
                      </a:r>
                      <a:endParaRPr lang="en-US" sz="1400" dirty="0">
                        <a:solidFill>
                          <a:srgbClr val="000000"/>
                        </a:solidFill>
                        <a:effectLst/>
                        <a:latin typeface="Arial"/>
                        <a:ea typeface="Times New Roman"/>
                      </a:endParaRPr>
                    </a:p>
                  </a:txBody>
                  <a:tcPr marL="68594" marR="68594" marT="0" marB="0"/>
                </a:tc>
                <a:extLst>
                  <a:ext uri="{0D108BD9-81ED-4DB2-BD59-A6C34878D82A}">
                    <a16:rowId xmlns:a16="http://schemas.microsoft.com/office/drawing/2014/main" val="10000"/>
                  </a:ext>
                </a:extLst>
              </a:tr>
              <a:tr h="853524">
                <a:tc>
                  <a:txBody>
                    <a:bodyPr/>
                    <a:lstStyle/>
                    <a:p>
                      <a:pPr marL="0" marR="0">
                        <a:spcBef>
                          <a:spcPts val="0"/>
                        </a:spcBef>
                        <a:spcAft>
                          <a:spcPts val="1200"/>
                        </a:spcAft>
                      </a:pPr>
                      <a:r>
                        <a:rPr lang="en-US" sz="1400" dirty="0">
                          <a:effectLst/>
                        </a:rPr>
                        <a:t>Hazard Analysis</a:t>
                      </a:r>
                      <a:endParaRPr lang="en-US" sz="1400" dirty="0">
                        <a:solidFill>
                          <a:srgbClr val="000000"/>
                        </a:solidFill>
                        <a:effectLst/>
                        <a:latin typeface="Arial"/>
                        <a:ea typeface="Times New Roman"/>
                      </a:endParaRPr>
                    </a:p>
                  </a:txBody>
                  <a:tcPr marL="68594" marR="68594" marT="0" marB="0"/>
                </a:tc>
                <a:tc>
                  <a:txBody>
                    <a:bodyPr/>
                    <a:lstStyle/>
                    <a:p>
                      <a:pPr marL="0" marR="0">
                        <a:spcBef>
                          <a:spcPts val="0"/>
                        </a:spcBef>
                        <a:spcAft>
                          <a:spcPts val="1200"/>
                        </a:spcAft>
                      </a:pPr>
                      <a:r>
                        <a:rPr lang="en-US" sz="1400" dirty="0">
                          <a:effectLst/>
                        </a:rPr>
                        <a:t>Biological, chemical, physical hazards</a:t>
                      </a:r>
                      <a:endParaRPr lang="en-US" sz="1400" dirty="0">
                        <a:solidFill>
                          <a:srgbClr val="000000"/>
                        </a:solidFill>
                        <a:effectLst/>
                        <a:latin typeface="Arial"/>
                        <a:ea typeface="Times New Roman"/>
                      </a:endParaRPr>
                    </a:p>
                  </a:txBody>
                  <a:tcPr marL="68594" marR="68594" marT="0" marB="0"/>
                </a:tc>
                <a:tc>
                  <a:txBody>
                    <a:bodyPr/>
                    <a:lstStyle/>
                    <a:p>
                      <a:pPr marL="0" marR="0">
                        <a:spcBef>
                          <a:spcPts val="0"/>
                        </a:spcBef>
                        <a:spcAft>
                          <a:spcPts val="1200"/>
                        </a:spcAft>
                      </a:pPr>
                      <a:r>
                        <a:rPr lang="en-US" sz="1400" dirty="0">
                          <a:effectLst/>
                        </a:rPr>
                        <a:t>Chemical hazards include radiological hazards, consideration of economically motivated adulteration (21 CFR 117.130(b)(1)(ii))</a:t>
                      </a:r>
                      <a:endParaRPr lang="en-US" sz="1400" dirty="0">
                        <a:solidFill>
                          <a:srgbClr val="000000"/>
                        </a:solidFill>
                        <a:effectLst/>
                        <a:latin typeface="Arial"/>
                        <a:ea typeface="Times New Roman"/>
                      </a:endParaRPr>
                    </a:p>
                  </a:txBody>
                  <a:tcPr marL="68594" marR="68594" marT="0" marB="0"/>
                </a:tc>
                <a:extLst>
                  <a:ext uri="{0D108BD9-81ED-4DB2-BD59-A6C34878D82A}">
                    <a16:rowId xmlns:a16="http://schemas.microsoft.com/office/drawing/2014/main" val="10001"/>
                  </a:ext>
                </a:extLst>
              </a:tr>
              <a:tr h="426762">
                <a:tc>
                  <a:txBody>
                    <a:bodyPr/>
                    <a:lstStyle/>
                    <a:p>
                      <a:pPr marL="0" marR="0">
                        <a:spcBef>
                          <a:spcPts val="0"/>
                        </a:spcBef>
                        <a:spcAft>
                          <a:spcPts val="1200"/>
                        </a:spcAft>
                      </a:pPr>
                      <a:r>
                        <a:rPr lang="en-US" sz="1400" dirty="0">
                          <a:effectLst/>
                        </a:rPr>
                        <a:t>Preventive Controls</a:t>
                      </a:r>
                      <a:endParaRPr lang="en-US" sz="1400" dirty="0">
                        <a:solidFill>
                          <a:srgbClr val="000000"/>
                        </a:solidFill>
                        <a:effectLst/>
                        <a:latin typeface="Arial"/>
                        <a:ea typeface="Times New Roman"/>
                      </a:endParaRPr>
                    </a:p>
                  </a:txBody>
                  <a:tcPr marL="68594" marR="68594" marT="0" marB="0"/>
                </a:tc>
                <a:tc>
                  <a:txBody>
                    <a:bodyPr/>
                    <a:lstStyle/>
                    <a:p>
                      <a:pPr marL="0" marR="0">
                        <a:spcBef>
                          <a:spcPts val="0"/>
                        </a:spcBef>
                        <a:spcAft>
                          <a:spcPts val="1200"/>
                        </a:spcAft>
                      </a:pPr>
                      <a:r>
                        <a:rPr lang="en-US" sz="1400" dirty="0">
                          <a:effectLst/>
                        </a:rPr>
                        <a:t>CCPs for processes</a:t>
                      </a:r>
                      <a:endParaRPr lang="en-US" sz="1400" dirty="0">
                        <a:solidFill>
                          <a:srgbClr val="000000"/>
                        </a:solidFill>
                        <a:effectLst/>
                        <a:latin typeface="Arial"/>
                        <a:ea typeface="Times New Roman"/>
                      </a:endParaRPr>
                    </a:p>
                  </a:txBody>
                  <a:tcPr marL="68594" marR="68594" marT="0" marB="0"/>
                </a:tc>
                <a:tc>
                  <a:txBody>
                    <a:bodyPr/>
                    <a:lstStyle/>
                    <a:p>
                      <a:pPr marL="0" marR="0">
                        <a:spcBef>
                          <a:spcPts val="0"/>
                        </a:spcBef>
                        <a:spcAft>
                          <a:spcPts val="1200"/>
                        </a:spcAft>
                      </a:pPr>
                      <a:r>
                        <a:rPr lang="en-US" sz="1400" dirty="0">
                          <a:effectLst/>
                        </a:rPr>
                        <a:t>Process CCPs + controls at other points that are not CCPs (21 CFR 117.135(a)(2))</a:t>
                      </a:r>
                      <a:endParaRPr lang="en-US" sz="1400" dirty="0">
                        <a:solidFill>
                          <a:srgbClr val="000000"/>
                        </a:solidFill>
                        <a:effectLst/>
                        <a:latin typeface="Arial"/>
                        <a:ea typeface="Times New Roman"/>
                      </a:endParaRPr>
                    </a:p>
                  </a:txBody>
                  <a:tcPr marL="68594" marR="68594" marT="0" marB="0"/>
                </a:tc>
                <a:extLst>
                  <a:ext uri="{0D108BD9-81ED-4DB2-BD59-A6C34878D82A}">
                    <a16:rowId xmlns:a16="http://schemas.microsoft.com/office/drawing/2014/main" val="10002"/>
                  </a:ext>
                </a:extLst>
              </a:tr>
              <a:tr h="640143">
                <a:tc>
                  <a:txBody>
                    <a:bodyPr/>
                    <a:lstStyle/>
                    <a:p>
                      <a:pPr marL="0" marR="0">
                        <a:spcBef>
                          <a:spcPts val="0"/>
                        </a:spcBef>
                        <a:spcAft>
                          <a:spcPts val="1200"/>
                        </a:spcAft>
                      </a:pPr>
                      <a:r>
                        <a:rPr lang="en-US" sz="1400" dirty="0">
                          <a:effectLst/>
                        </a:rPr>
                        <a:t>Parameters and values</a:t>
                      </a:r>
                      <a:endParaRPr lang="en-US" sz="1400" dirty="0">
                        <a:solidFill>
                          <a:srgbClr val="000000"/>
                        </a:solidFill>
                        <a:effectLst/>
                        <a:latin typeface="Arial"/>
                        <a:ea typeface="Times New Roman"/>
                      </a:endParaRPr>
                    </a:p>
                  </a:txBody>
                  <a:tcPr marL="68594" marR="68594" marT="0" marB="0"/>
                </a:tc>
                <a:tc>
                  <a:txBody>
                    <a:bodyPr/>
                    <a:lstStyle/>
                    <a:p>
                      <a:pPr marL="0" marR="0">
                        <a:spcBef>
                          <a:spcPts val="0"/>
                        </a:spcBef>
                        <a:spcAft>
                          <a:spcPts val="1200"/>
                        </a:spcAft>
                      </a:pPr>
                      <a:r>
                        <a:rPr lang="en-US" sz="1400" dirty="0">
                          <a:effectLst/>
                        </a:rPr>
                        <a:t>Critical limits at CCPs</a:t>
                      </a:r>
                      <a:endParaRPr lang="en-US" sz="1400" dirty="0">
                        <a:solidFill>
                          <a:srgbClr val="000000"/>
                        </a:solidFill>
                        <a:effectLst/>
                        <a:latin typeface="Arial"/>
                        <a:ea typeface="Times New Roman"/>
                      </a:endParaRPr>
                    </a:p>
                  </a:txBody>
                  <a:tcPr marL="68594" marR="68594" marT="0" marB="0"/>
                </a:tc>
                <a:tc>
                  <a:txBody>
                    <a:bodyPr/>
                    <a:lstStyle/>
                    <a:p>
                      <a:pPr marL="0" marR="0">
                        <a:spcBef>
                          <a:spcPts val="0"/>
                        </a:spcBef>
                        <a:spcAft>
                          <a:spcPts val="1200"/>
                        </a:spcAft>
                      </a:pPr>
                      <a:r>
                        <a:rPr lang="en-US" sz="1400" dirty="0">
                          <a:effectLst/>
                        </a:rPr>
                        <a:t>Parameters and minimum/maximum values (equivalent to critical limits for process controls) (21 CFR 117.135(c)(1))</a:t>
                      </a:r>
                      <a:endParaRPr lang="en-US" sz="1400" dirty="0">
                        <a:solidFill>
                          <a:srgbClr val="000000"/>
                        </a:solidFill>
                        <a:effectLst/>
                        <a:latin typeface="Arial"/>
                        <a:ea typeface="Times New Roman"/>
                      </a:endParaRPr>
                    </a:p>
                  </a:txBody>
                  <a:tcPr marL="68594" marR="68594" marT="0" marB="0"/>
                </a:tc>
                <a:extLst>
                  <a:ext uri="{0D108BD9-81ED-4DB2-BD59-A6C34878D82A}">
                    <a16:rowId xmlns:a16="http://schemas.microsoft.com/office/drawing/2014/main" val="10003"/>
                  </a:ext>
                </a:extLst>
              </a:tr>
              <a:tr h="426762">
                <a:tc>
                  <a:txBody>
                    <a:bodyPr/>
                    <a:lstStyle/>
                    <a:p>
                      <a:pPr marL="0" marR="0">
                        <a:spcBef>
                          <a:spcPts val="0"/>
                        </a:spcBef>
                        <a:spcAft>
                          <a:spcPts val="1200"/>
                        </a:spcAft>
                      </a:pPr>
                      <a:r>
                        <a:rPr lang="en-US" sz="1400" dirty="0">
                          <a:effectLst/>
                        </a:rPr>
                        <a:t>Monitoring</a:t>
                      </a:r>
                      <a:endParaRPr lang="en-US" sz="1400" dirty="0">
                        <a:solidFill>
                          <a:srgbClr val="000000"/>
                        </a:solidFill>
                        <a:effectLst/>
                        <a:latin typeface="Arial"/>
                        <a:ea typeface="Times New Roman"/>
                      </a:endParaRPr>
                    </a:p>
                  </a:txBody>
                  <a:tcPr marL="68594" marR="68594" marT="0" marB="0"/>
                </a:tc>
                <a:tc>
                  <a:txBody>
                    <a:bodyPr/>
                    <a:lstStyle/>
                    <a:p>
                      <a:pPr marL="0" marR="0">
                        <a:spcBef>
                          <a:spcPts val="0"/>
                        </a:spcBef>
                        <a:spcAft>
                          <a:spcPts val="1200"/>
                        </a:spcAft>
                      </a:pPr>
                      <a:r>
                        <a:rPr lang="en-US" sz="1400" dirty="0">
                          <a:effectLst/>
                        </a:rPr>
                        <a:t>Required for CCPs</a:t>
                      </a:r>
                      <a:endParaRPr lang="en-US" sz="1400" dirty="0">
                        <a:solidFill>
                          <a:srgbClr val="000000"/>
                        </a:solidFill>
                        <a:effectLst/>
                        <a:latin typeface="Arial"/>
                        <a:ea typeface="Times New Roman"/>
                      </a:endParaRPr>
                    </a:p>
                  </a:txBody>
                  <a:tcPr marL="68594" marR="68594" marT="0" marB="0"/>
                </a:tc>
                <a:tc>
                  <a:txBody>
                    <a:bodyPr/>
                    <a:lstStyle/>
                    <a:p>
                      <a:pPr marL="0" marR="0">
                        <a:spcBef>
                          <a:spcPts val="0"/>
                        </a:spcBef>
                        <a:spcAft>
                          <a:spcPts val="1200"/>
                        </a:spcAft>
                      </a:pPr>
                      <a:r>
                        <a:rPr lang="en-US" sz="1400" dirty="0">
                          <a:effectLst/>
                        </a:rPr>
                        <a:t>Required as appropriate for preventive controls (21 CFR 117.145)</a:t>
                      </a:r>
                      <a:endParaRPr lang="en-US" sz="1400" dirty="0">
                        <a:solidFill>
                          <a:srgbClr val="000000"/>
                        </a:solidFill>
                        <a:effectLst/>
                        <a:latin typeface="Arial"/>
                        <a:ea typeface="Times New Roman"/>
                      </a:endParaRPr>
                    </a:p>
                  </a:txBody>
                  <a:tcPr marL="68594" marR="68594" marT="0" marB="0"/>
                </a:tc>
                <a:extLst>
                  <a:ext uri="{0D108BD9-81ED-4DB2-BD59-A6C34878D82A}">
                    <a16:rowId xmlns:a16="http://schemas.microsoft.com/office/drawing/2014/main" val="10004"/>
                  </a:ext>
                </a:extLst>
              </a:tr>
              <a:tr h="426762">
                <a:tc>
                  <a:txBody>
                    <a:bodyPr/>
                    <a:lstStyle/>
                    <a:p>
                      <a:pPr marL="0" marR="0">
                        <a:spcBef>
                          <a:spcPts val="0"/>
                        </a:spcBef>
                        <a:spcAft>
                          <a:spcPts val="1200"/>
                        </a:spcAft>
                      </a:pPr>
                      <a:r>
                        <a:rPr lang="en-US" sz="1400" dirty="0">
                          <a:effectLst/>
                        </a:rPr>
                        <a:t>Corrective actions and Corrections</a:t>
                      </a:r>
                      <a:endParaRPr lang="en-US" sz="1400" dirty="0">
                        <a:solidFill>
                          <a:srgbClr val="000000"/>
                        </a:solidFill>
                        <a:effectLst/>
                        <a:latin typeface="Arial"/>
                        <a:ea typeface="Times New Roman"/>
                      </a:endParaRPr>
                    </a:p>
                  </a:txBody>
                  <a:tcPr marL="68594" marR="68594" marT="0" marB="0"/>
                </a:tc>
                <a:tc>
                  <a:txBody>
                    <a:bodyPr/>
                    <a:lstStyle/>
                    <a:p>
                      <a:pPr marL="0" marR="0">
                        <a:spcBef>
                          <a:spcPts val="0"/>
                        </a:spcBef>
                        <a:spcAft>
                          <a:spcPts val="1200"/>
                        </a:spcAft>
                      </a:pPr>
                      <a:r>
                        <a:rPr lang="en-US" sz="1400" dirty="0">
                          <a:effectLst/>
                        </a:rPr>
                        <a:t>Corrective actions</a:t>
                      </a:r>
                      <a:endParaRPr lang="en-US" sz="1400" dirty="0">
                        <a:solidFill>
                          <a:srgbClr val="000000"/>
                        </a:solidFill>
                        <a:effectLst/>
                        <a:latin typeface="Arial"/>
                        <a:ea typeface="Times New Roman"/>
                      </a:endParaRPr>
                    </a:p>
                  </a:txBody>
                  <a:tcPr marL="68594" marR="68594" marT="0" marB="0"/>
                </a:tc>
                <a:tc>
                  <a:txBody>
                    <a:bodyPr/>
                    <a:lstStyle/>
                    <a:p>
                      <a:pPr marL="0" marR="0">
                        <a:spcBef>
                          <a:spcPts val="0"/>
                        </a:spcBef>
                        <a:spcAft>
                          <a:spcPts val="1200"/>
                        </a:spcAft>
                      </a:pPr>
                      <a:r>
                        <a:rPr lang="en-US" sz="1400" dirty="0">
                          <a:effectLst/>
                        </a:rPr>
                        <a:t>Corrective actions or corrections as appropriate (21 CFR 117.150(a))</a:t>
                      </a:r>
                      <a:endParaRPr lang="en-US" sz="1400" dirty="0">
                        <a:solidFill>
                          <a:srgbClr val="000000"/>
                        </a:solidFill>
                        <a:effectLst/>
                        <a:latin typeface="Arial"/>
                        <a:ea typeface="Times New Roman"/>
                      </a:endParaRPr>
                    </a:p>
                  </a:txBody>
                  <a:tcPr marL="68594" marR="68594" marT="0" marB="0"/>
                </a:tc>
                <a:extLst>
                  <a:ext uri="{0D108BD9-81ED-4DB2-BD59-A6C34878D82A}">
                    <a16:rowId xmlns:a16="http://schemas.microsoft.com/office/drawing/2014/main" val="10005"/>
                  </a:ext>
                </a:extLst>
              </a:tr>
              <a:tr h="1066905">
                <a:tc>
                  <a:txBody>
                    <a:bodyPr/>
                    <a:lstStyle/>
                    <a:p>
                      <a:pPr marL="0" marR="0">
                        <a:spcBef>
                          <a:spcPts val="0"/>
                        </a:spcBef>
                        <a:spcAft>
                          <a:spcPts val="1200"/>
                        </a:spcAft>
                      </a:pPr>
                      <a:r>
                        <a:rPr lang="en-US" sz="1400" dirty="0">
                          <a:effectLst/>
                        </a:rPr>
                        <a:t>Verification (including validation)</a:t>
                      </a:r>
                      <a:endParaRPr lang="en-US" sz="1400" dirty="0">
                        <a:solidFill>
                          <a:srgbClr val="000000"/>
                        </a:solidFill>
                        <a:effectLst/>
                        <a:latin typeface="Arial"/>
                        <a:ea typeface="Times New Roman"/>
                      </a:endParaRPr>
                    </a:p>
                  </a:txBody>
                  <a:tcPr marL="68594" marR="68594" marT="0" marB="0"/>
                </a:tc>
                <a:tc>
                  <a:txBody>
                    <a:bodyPr/>
                    <a:lstStyle/>
                    <a:p>
                      <a:pPr marL="0" marR="0">
                        <a:spcBef>
                          <a:spcPts val="0"/>
                        </a:spcBef>
                        <a:spcAft>
                          <a:spcPts val="1200"/>
                        </a:spcAft>
                      </a:pPr>
                      <a:r>
                        <a:rPr lang="en-US" sz="1400" dirty="0">
                          <a:effectLst/>
                        </a:rPr>
                        <a:t>For process controls</a:t>
                      </a:r>
                      <a:endParaRPr lang="en-US" sz="1400" dirty="0">
                        <a:solidFill>
                          <a:srgbClr val="000000"/>
                        </a:solidFill>
                        <a:effectLst/>
                        <a:latin typeface="Arial"/>
                        <a:ea typeface="Times New Roman"/>
                      </a:endParaRPr>
                    </a:p>
                  </a:txBody>
                  <a:tcPr marL="68594" marR="68594" marT="0" marB="0"/>
                </a:tc>
                <a:tc>
                  <a:txBody>
                    <a:bodyPr/>
                    <a:lstStyle/>
                    <a:p>
                      <a:pPr marL="0" marR="0">
                        <a:spcBef>
                          <a:spcPts val="0"/>
                        </a:spcBef>
                        <a:spcAft>
                          <a:spcPts val="1200"/>
                        </a:spcAft>
                      </a:pPr>
                      <a:r>
                        <a:rPr lang="en-US" sz="1400" dirty="0">
                          <a:effectLst/>
                        </a:rPr>
                        <a:t>Verification as appropriate for all preventive controls; validation for process controls; supplier verification required when supplier controls a hazard (21 CFR 117.155, 117.160)</a:t>
                      </a:r>
                      <a:endParaRPr lang="en-US" sz="1400" dirty="0">
                        <a:solidFill>
                          <a:srgbClr val="000000"/>
                        </a:solidFill>
                        <a:effectLst/>
                        <a:latin typeface="Arial"/>
                        <a:ea typeface="Times New Roman"/>
                      </a:endParaRPr>
                    </a:p>
                  </a:txBody>
                  <a:tcPr marL="68594" marR="68594" marT="0" marB="0"/>
                </a:tc>
                <a:extLst>
                  <a:ext uri="{0D108BD9-81ED-4DB2-BD59-A6C34878D82A}">
                    <a16:rowId xmlns:a16="http://schemas.microsoft.com/office/drawing/2014/main" val="10006"/>
                  </a:ext>
                </a:extLst>
              </a:tr>
              <a:tr h="426762">
                <a:tc>
                  <a:txBody>
                    <a:bodyPr/>
                    <a:lstStyle/>
                    <a:p>
                      <a:pPr marL="0" marR="0">
                        <a:spcBef>
                          <a:spcPts val="0"/>
                        </a:spcBef>
                        <a:spcAft>
                          <a:spcPts val="1200"/>
                        </a:spcAft>
                      </a:pPr>
                      <a:r>
                        <a:rPr lang="en-US" sz="1400" dirty="0">
                          <a:effectLst/>
                        </a:rPr>
                        <a:t>Records</a:t>
                      </a:r>
                      <a:endParaRPr lang="en-US" sz="1400" dirty="0">
                        <a:solidFill>
                          <a:srgbClr val="000000"/>
                        </a:solidFill>
                        <a:effectLst/>
                        <a:latin typeface="Arial"/>
                        <a:ea typeface="Times New Roman"/>
                      </a:endParaRPr>
                    </a:p>
                  </a:txBody>
                  <a:tcPr marL="68594" marR="68594" marT="0" marB="0"/>
                </a:tc>
                <a:tc>
                  <a:txBody>
                    <a:bodyPr/>
                    <a:lstStyle/>
                    <a:p>
                      <a:pPr marL="0" marR="0">
                        <a:spcBef>
                          <a:spcPts val="0"/>
                        </a:spcBef>
                        <a:spcAft>
                          <a:spcPts val="1200"/>
                        </a:spcAft>
                      </a:pPr>
                      <a:r>
                        <a:rPr lang="en-US" sz="1400" dirty="0">
                          <a:effectLst/>
                        </a:rPr>
                        <a:t>For process controls</a:t>
                      </a:r>
                      <a:endParaRPr lang="en-US" sz="1400" dirty="0">
                        <a:solidFill>
                          <a:srgbClr val="000000"/>
                        </a:solidFill>
                        <a:effectLst/>
                        <a:latin typeface="Arial"/>
                        <a:ea typeface="Times New Roman"/>
                      </a:endParaRPr>
                    </a:p>
                  </a:txBody>
                  <a:tcPr marL="68594" marR="68594" marT="0" marB="0"/>
                </a:tc>
                <a:tc>
                  <a:txBody>
                    <a:bodyPr/>
                    <a:lstStyle/>
                    <a:p>
                      <a:pPr marL="0" marR="0">
                        <a:spcBef>
                          <a:spcPts val="0"/>
                        </a:spcBef>
                        <a:spcAft>
                          <a:spcPts val="1200"/>
                        </a:spcAft>
                      </a:pPr>
                      <a:r>
                        <a:rPr lang="en-US" sz="1400" dirty="0">
                          <a:effectLst/>
                        </a:rPr>
                        <a:t>As appropriate for all preventive controls (21 CFR 117.190)</a:t>
                      </a:r>
                      <a:endParaRPr lang="en-US" sz="1400" dirty="0">
                        <a:solidFill>
                          <a:srgbClr val="000000"/>
                        </a:solidFill>
                        <a:effectLst/>
                        <a:latin typeface="Arial"/>
                        <a:ea typeface="Times New Roman"/>
                      </a:endParaRPr>
                    </a:p>
                  </a:txBody>
                  <a:tcPr marL="68594" marR="68594" marT="0" marB="0"/>
                </a:tc>
                <a:extLst>
                  <a:ext uri="{0D108BD9-81ED-4DB2-BD59-A6C34878D82A}">
                    <a16:rowId xmlns:a16="http://schemas.microsoft.com/office/drawing/2014/main" val="10007"/>
                  </a:ext>
                </a:extLst>
              </a:tr>
              <a:tr h="657401">
                <a:tc>
                  <a:txBody>
                    <a:bodyPr/>
                    <a:lstStyle/>
                    <a:p>
                      <a:pPr marL="0" marR="0">
                        <a:spcBef>
                          <a:spcPts val="0"/>
                        </a:spcBef>
                        <a:spcAft>
                          <a:spcPts val="1200"/>
                        </a:spcAft>
                      </a:pPr>
                      <a:r>
                        <a:rPr lang="en-US" sz="1400" dirty="0">
                          <a:effectLst/>
                        </a:rPr>
                        <a:t>Recall plan</a:t>
                      </a:r>
                      <a:endParaRPr lang="en-US" sz="1400" dirty="0">
                        <a:solidFill>
                          <a:srgbClr val="000000"/>
                        </a:solidFill>
                        <a:effectLst/>
                        <a:latin typeface="Arial"/>
                        <a:ea typeface="Times New Roman"/>
                      </a:endParaRPr>
                    </a:p>
                  </a:txBody>
                  <a:tcPr marL="68594" marR="68594" marT="0" marB="0"/>
                </a:tc>
                <a:tc>
                  <a:txBody>
                    <a:bodyPr/>
                    <a:lstStyle/>
                    <a:p>
                      <a:pPr marL="0" marR="0">
                        <a:spcBef>
                          <a:spcPts val="0"/>
                        </a:spcBef>
                        <a:spcAft>
                          <a:spcPts val="1200"/>
                        </a:spcAft>
                      </a:pPr>
                      <a:r>
                        <a:rPr lang="en-US" sz="1400" dirty="0">
                          <a:effectLst/>
                        </a:rPr>
                        <a:t>Not required in the plan</a:t>
                      </a:r>
                      <a:endParaRPr lang="en-US" sz="1400" dirty="0">
                        <a:solidFill>
                          <a:srgbClr val="000000"/>
                        </a:solidFill>
                        <a:effectLst/>
                        <a:latin typeface="Arial"/>
                        <a:ea typeface="Times New Roman"/>
                      </a:endParaRPr>
                    </a:p>
                  </a:txBody>
                  <a:tcPr marL="68594" marR="68594" marT="0" marB="0"/>
                </a:tc>
                <a:tc>
                  <a:txBody>
                    <a:bodyPr/>
                    <a:lstStyle/>
                    <a:p>
                      <a:pPr marL="0" marR="0">
                        <a:spcBef>
                          <a:spcPts val="0"/>
                        </a:spcBef>
                        <a:spcAft>
                          <a:spcPts val="1200"/>
                        </a:spcAft>
                      </a:pPr>
                      <a:r>
                        <a:rPr lang="en-US" sz="1400" dirty="0">
                          <a:effectLst/>
                        </a:rPr>
                        <a:t>Required when a hazard requiring a preventive control is identified (21 CFR 117.139)</a:t>
                      </a:r>
                      <a:endParaRPr lang="en-US" sz="1400" dirty="0">
                        <a:solidFill>
                          <a:srgbClr val="000000"/>
                        </a:solidFill>
                        <a:effectLst/>
                        <a:latin typeface="Arial"/>
                        <a:ea typeface="Times New Roman"/>
                      </a:endParaRPr>
                    </a:p>
                  </a:txBody>
                  <a:tcPr marL="68594" marR="68594" marT="0" marB="0"/>
                </a:tc>
                <a:extLst>
                  <a:ext uri="{0D108BD9-81ED-4DB2-BD59-A6C34878D82A}">
                    <a16:rowId xmlns:a16="http://schemas.microsoft.com/office/drawing/2014/main" val="10008"/>
                  </a:ext>
                </a:extLst>
              </a:tr>
            </a:tbl>
          </a:graphicData>
        </a:graphic>
      </p:graphicFrame>
      <p:sp>
        <p:nvSpPr>
          <p:cNvPr id="3" name="Slide Number Placeholder 2">
            <a:extLst>
              <a:ext uri="{FF2B5EF4-FFF2-40B4-BE49-F238E27FC236}">
                <a16:creationId xmlns:a16="http://schemas.microsoft.com/office/drawing/2014/main" id="{C709D02E-36EE-4AF9-ACEC-E3F0C8717F52}"/>
              </a:ext>
            </a:extLst>
          </p:cNvPr>
          <p:cNvSpPr>
            <a:spLocks noGrp="1"/>
          </p:cNvSpPr>
          <p:nvPr>
            <p:ph type="sldNum" sz="quarter" idx="4"/>
          </p:nvPr>
        </p:nvSpPr>
        <p:spPr/>
        <p:txBody>
          <a:bodyPr/>
          <a:lstStyle/>
          <a:p>
            <a:pPr>
              <a:defRPr/>
            </a:pPr>
            <a:fld id="{12C9D3FF-E2E9-4DC3-A8DF-D91EF9AAB781}" type="slidenum">
              <a:rPr lang="en-US" smtClean="0">
                <a:solidFill>
                  <a:prstClr val="black">
                    <a:tint val="75000"/>
                  </a:prstClr>
                </a:solidFill>
              </a:rPr>
              <a:pPr>
                <a:defRPr/>
              </a:pPr>
              <a:t>12</a:t>
            </a:fld>
            <a:endParaRPr lang="en-US" dirty="0"/>
          </a:p>
        </p:txBody>
      </p:sp>
    </p:spTree>
    <p:extLst>
      <p:ext uri="{BB962C8B-B14F-4D97-AF65-F5344CB8AC3E}">
        <p14:creationId xmlns:p14="http://schemas.microsoft.com/office/powerpoint/2010/main" val="2542466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189503B1-1BC1-463E-A85C-0EA11D4B3C71}"/>
              </a:ext>
            </a:extLst>
          </p:cNvPr>
          <p:cNvSpPr>
            <a:spLocks noGrp="1"/>
          </p:cNvSpPr>
          <p:nvPr>
            <p:ph type="title"/>
          </p:nvPr>
        </p:nvSpPr>
        <p:spPr>
          <a:xfrm>
            <a:off x="457200" y="0"/>
            <a:ext cx="8229600" cy="944562"/>
          </a:xfrm>
        </p:spPr>
        <p:txBody>
          <a:bodyPr>
            <a:normAutofit fontScale="90000"/>
          </a:bodyPr>
          <a:lstStyle/>
          <a:p>
            <a:pPr eaLnBrk="1" hangingPunct="1"/>
            <a:r>
              <a:rPr lang="en-US" altLang="en-US" b="1" dirty="0"/>
              <a:t>PCHF Guidance – Chapter 2</a:t>
            </a:r>
            <a:br>
              <a:rPr lang="en-US" altLang="en-US" b="1" dirty="0"/>
            </a:br>
            <a:r>
              <a:rPr lang="en-US" altLang="en-US" sz="3200" b="1" dirty="0"/>
              <a:t>Purpose of Chapter</a:t>
            </a:r>
            <a:endParaRPr lang="en-US" altLang="en-US" sz="3200" dirty="0"/>
          </a:p>
        </p:txBody>
      </p:sp>
      <p:sp>
        <p:nvSpPr>
          <p:cNvPr id="14339" name="Content Placeholder 2">
            <a:extLst>
              <a:ext uri="{FF2B5EF4-FFF2-40B4-BE49-F238E27FC236}">
                <a16:creationId xmlns:a16="http://schemas.microsoft.com/office/drawing/2014/main" id="{B5E93FF7-D7E8-441D-9289-35778C9AFED2}"/>
              </a:ext>
            </a:extLst>
          </p:cNvPr>
          <p:cNvSpPr>
            <a:spLocks noGrp="1"/>
          </p:cNvSpPr>
          <p:nvPr>
            <p:ph idx="1"/>
          </p:nvPr>
        </p:nvSpPr>
        <p:spPr/>
        <p:txBody>
          <a:bodyPr>
            <a:normAutofit fontScale="92500" lnSpcReduction="20000"/>
          </a:bodyPr>
          <a:lstStyle/>
          <a:p>
            <a:pPr marL="0" indent="0" eaLnBrk="1" hangingPunct="1">
              <a:buNone/>
            </a:pPr>
            <a:r>
              <a:rPr lang="en-US" altLang="en-US" sz="2800" b="1" dirty="0"/>
              <a:t>Conducting a Hazard Analysis</a:t>
            </a:r>
          </a:p>
          <a:p>
            <a:pPr eaLnBrk="1" hangingPunct="1"/>
            <a:r>
              <a:rPr lang="en-US" altLang="en-US" sz="2800" dirty="0"/>
              <a:t>The guidance provided in this chapter is intended to help facilities that manufacture, process, pack, or hold human food to conduct a hazard analysis.  </a:t>
            </a:r>
          </a:p>
          <a:p>
            <a:pPr eaLnBrk="1" hangingPunct="1"/>
            <a:r>
              <a:rPr lang="en-US" altLang="en-US" sz="2800" dirty="0"/>
              <a:t>The Preventive Controls for Human Food Rule (PCHF Rule) requires facilities to conduct a hazard analysis. </a:t>
            </a:r>
          </a:p>
          <a:p>
            <a:pPr eaLnBrk="1" hangingPunct="1"/>
            <a:r>
              <a:rPr lang="en-US" altLang="en-US" sz="2800" dirty="0"/>
              <a:t>The hazard analysis must be written, regardless of the results of the analysis, and must include two elements: </a:t>
            </a:r>
          </a:p>
          <a:p>
            <a:pPr marL="914400" lvl="1" indent="-457200" eaLnBrk="1" hangingPunct="1">
              <a:buFont typeface="Calibri" panose="020F0502020204030204" pitchFamily="34" charset="0"/>
              <a:buAutoNum type="arabicPeriod"/>
            </a:pPr>
            <a:r>
              <a:rPr lang="en-US" altLang="en-US" sz="2400" dirty="0"/>
              <a:t>a hazard identification and </a:t>
            </a:r>
          </a:p>
          <a:p>
            <a:pPr marL="914400" lvl="1" indent="-457200" eaLnBrk="1" hangingPunct="1">
              <a:buFont typeface="Calibri" panose="020F0502020204030204" pitchFamily="34" charset="0"/>
              <a:buAutoNum type="arabicPeriod"/>
            </a:pPr>
            <a:r>
              <a:rPr lang="en-US" altLang="en-US" sz="2400" dirty="0"/>
              <a:t>a hazard evaluation. </a:t>
            </a:r>
          </a:p>
        </p:txBody>
      </p:sp>
      <p:sp>
        <p:nvSpPr>
          <p:cNvPr id="3" name="Slide Number Placeholder 2">
            <a:extLst>
              <a:ext uri="{FF2B5EF4-FFF2-40B4-BE49-F238E27FC236}">
                <a16:creationId xmlns:a16="http://schemas.microsoft.com/office/drawing/2014/main" id="{C882E1DD-F267-426B-AFA9-5002F63A86DD}"/>
              </a:ext>
            </a:extLst>
          </p:cNvPr>
          <p:cNvSpPr>
            <a:spLocks noGrp="1"/>
          </p:cNvSpPr>
          <p:nvPr>
            <p:ph type="sldNum" sz="quarter" idx="4"/>
          </p:nvPr>
        </p:nvSpPr>
        <p:spPr/>
        <p:txBody>
          <a:bodyPr/>
          <a:lstStyle/>
          <a:p>
            <a:pPr>
              <a:defRPr/>
            </a:pPr>
            <a:fld id="{12C9D3FF-E2E9-4DC3-A8DF-D91EF9AAB781}" type="slidenum">
              <a:rPr lang="en-US" smtClean="0">
                <a:solidFill>
                  <a:prstClr val="black">
                    <a:tint val="75000"/>
                  </a:prstClr>
                </a:solidFill>
              </a:rPr>
              <a:pPr>
                <a:defRPr/>
              </a:pPr>
              <a:t>13</a:t>
            </a:fld>
            <a:endParaRPr lang="en-US" dirty="0"/>
          </a:p>
        </p:txBody>
      </p:sp>
    </p:spTree>
    <p:extLst>
      <p:ext uri="{BB962C8B-B14F-4D97-AF65-F5344CB8AC3E}">
        <p14:creationId xmlns:p14="http://schemas.microsoft.com/office/powerpoint/2010/main" val="2616311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5FA7A55F-FC3B-4440-94C2-3B208615F590}"/>
              </a:ext>
            </a:extLst>
          </p:cNvPr>
          <p:cNvSpPr>
            <a:spLocks noGrp="1"/>
          </p:cNvSpPr>
          <p:nvPr>
            <p:ph type="title"/>
          </p:nvPr>
        </p:nvSpPr>
        <p:spPr/>
        <p:txBody>
          <a:bodyPr/>
          <a:lstStyle/>
          <a:p>
            <a:pPr eaLnBrk="1" hangingPunct="1"/>
            <a:r>
              <a:rPr lang="en-US" altLang="en-US" b="1"/>
              <a:t>PCHF Guidance – Chapter 2</a:t>
            </a:r>
          </a:p>
        </p:txBody>
      </p:sp>
      <p:sp>
        <p:nvSpPr>
          <p:cNvPr id="15363" name="Content Placeholder 2">
            <a:extLst>
              <a:ext uri="{FF2B5EF4-FFF2-40B4-BE49-F238E27FC236}">
                <a16:creationId xmlns:a16="http://schemas.microsoft.com/office/drawing/2014/main" id="{D8779C14-4968-469E-AF9F-4BAB19DDC256}"/>
              </a:ext>
            </a:extLst>
          </p:cNvPr>
          <p:cNvSpPr>
            <a:spLocks noGrp="1"/>
          </p:cNvSpPr>
          <p:nvPr>
            <p:ph idx="1"/>
          </p:nvPr>
        </p:nvSpPr>
        <p:spPr/>
        <p:txBody>
          <a:bodyPr/>
          <a:lstStyle/>
          <a:p>
            <a:pPr eaLnBrk="1" hangingPunct="1"/>
            <a:r>
              <a:rPr lang="en-US" altLang="en-US"/>
              <a:t>A definition for “Hazard Analysis”</a:t>
            </a:r>
          </a:p>
          <a:p>
            <a:pPr lvl="1" eaLnBrk="1" hangingPunct="1"/>
            <a:endParaRPr lang="en-US" altLang="en-US"/>
          </a:p>
        </p:txBody>
      </p:sp>
      <p:pic>
        <p:nvPicPr>
          <p:cNvPr id="15364" name="Picture 2">
            <a:extLst>
              <a:ext uri="{FF2B5EF4-FFF2-40B4-BE49-F238E27FC236}">
                <a16:creationId xmlns:a16="http://schemas.microsoft.com/office/drawing/2014/main" id="{47FE186F-B11C-4B8B-9413-E04939EA41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7" y="1981200"/>
            <a:ext cx="7934325"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4C1F2F6A-5F78-4A20-AF1C-95DF105385C1}"/>
              </a:ext>
            </a:extLst>
          </p:cNvPr>
          <p:cNvSpPr>
            <a:spLocks noGrp="1"/>
          </p:cNvSpPr>
          <p:nvPr>
            <p:ph type="sldNum" sz="quarter" idx="4"/>
          </p:nvPr>
        </p:nvSpPr>
        <p:spPr/>
        <p:txBody>
          <a:bodyPr/>
          <a:lstStyle/>
          <a:p>
            <a:pPr>
              <a:defRPr/>
            </a:pPr>
            <a:fld id="{12C9D3FF-E2E9-4DC3-A8DF-D91EF9AAB781}" type="slidenum">
              <a:rPr lang="en-US" smtClean="0">
                <a:solidFill>
                  <a:prstClr val="black">
                    <a:tint val="75000"/>
                  </a:prstClr>
                </a:solidFill>
              </a:rPr>
              <a:pPr>
                <a:defRPr/>
              </a:pPr>
              <a:t>14</a:t>
            </a:fld>
            <a:endParaRPr lang="en-US" dirty="0"/>
          </a:p>
        </p:txBody>
      </p:sp>
    </p:spTree>
    <p:extLst>
      <p:ext uri="{BB962C8B-B14F-4D97-AF65-F5344CB8AC3E}">
        <p14:creationId xmlns:p14="http://schemas.microsoft.com/office/powerpoint/2010/main" val="229898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2A0BF9DD-182E-4E87-A3EF-2EB53EEDC25B}"/>
              </a:ext>
            </a:extLst>
          </p:cNvPr>
          <p:cNvSpPr>
            <a:spLocks noGrp="1"/>
          </p:cNvSpPr>
          <p:nvPr>
            <p:ph type="title"/>
          </p:nvPr>
        </p:nvSpPr>
        <p:spPr/>
        <p:txBody>
          <a:bodyPr>
            <a:normAutofit fontScale="90000"/>
          </a:bodyPr>
          <a:lstStyle/>
          <a:p>
            <a:pPr eaLnBrk="1" hangingPunct="1"/>
            <a:r>
              <a:rPr lang="en-US" altLang="en-US" b="1" dirty="0"/>
              <a:t>PCHF Guidance – Chapter 2</a:t>
            </a:r>
            <a:br>
              <a:rPr lang="en-US" altLang="en-US" b="1" dirty="0"/>
            </a:br>
            <a:r>
              <a:rPr lang="en-US" altLang="en-US" sz="3200" b="1" dirty="0"/>
              <a:t>Highlights Conducting a Hazard Analysis</a:t>
            </a:r>
            <a:br>
              <a:rPr lang="en-US" altLang="en-US" dirty="0"/>
            </a:br>
            <a:endParaRPr lang="en-US" altLang="en-US" b="1" dirty="0"/>
          </a:p>
        </p:txBody>
      </p:sp>
      <p:sp>
        <p:nvSpPr>
          <p:cNvPr id="3" name="Content Placeholder 2">
            <a:extLst>
              <a:ext uri="{FF2B5EF4-FFF2-40B4-BE49-F238E27FC236}">
                <a16:creationId xmlns:a16="http://schemas.microsoft.com/office/drawing/2014/main" id="{132AD630-FDC0-4C1C-8FDD-FCBE0D86E073}"/>
              </a:ext>
            </a:extLst>
          </p:cNvPr>
          <p:cNvSpPr>
            <a:spLocks noGrp="1"/>
          </p:cNvSpPr>
          <p:nvPr>
            <p:ph idx="1"/>
          </p:nvPr>
        </p:nvSpPr>
        <p:spPr/>
        <p:txBody>
          <a:bodyPr rtlCol="0">
            <a:normAutofit/>
          </a:bodyPr>
          <a:lstStyle/>
          <a:p>
            <a:pPr eaLnBrk="1" fontAlgn="auto" hangingPunct="1">
              <a:spcAft>
                <a:spcPts val="0"/>
              </a:spcAft>
              <a:defRPr/>
            </a:pPr>
            <a:r>
              <a:rPr lang="en-US" dirty="0"/>
              <a:t>Focused guidance for use in conducting a hazard analysis</a:t>
            </a:r>
          </a:p>
          <a:p>
            <a:pPr eaLnBrk="1" fontAlgn="auto" hangingPunct="1">
              <a:spcAft>
                <a:spcPts val="0"/>
              </a:spcAft>
              <a:defRPr/>
            </a:pPr>
            <a:r>
              <a:rPr lang="en-US" dirty="0"/>
              <a:t>Key Content: </a:t>
            </a:r>
          </a:p>
          <a:p>
            <a:pPr lvl="1" eaLnBrk="1" fontAlgn="auto" hangingPunct="1">
              <a:spcAft>
                <a:spcPts val="0"/>
              </a:spcAft>
              <a:defRPr/>
            </a:pPr>
            <a:r>
              <a:rPr lang="en-US" dirty="0"/>
              <a:t>Examples of questions to be considered when identifying potential hazards regarding:</a:t>
            </a:r>
          </a:p>
          <a:p>
            <a:pPr lvl="2" eaLnBrk="1" fontAlgn="auto" hangingPunct="1">
              <a:spcAft>
                <a:spcPts val="0"/>
              </a:spcAft>
              <a:defRPr/>
            </a:pPr>
            <a:r>
              <a:rPr lang="en-US" dirty="0"/>
              <a:t>Ingredients</a:t>
            </a:r>
          </a:p>
          <a:p>
            <a:pPr lvl="2" eaLnBrk="1" fontAlgn="auto" hangingPunct="1">
              <a:spcAft>
                <a:spcPts val="0"/>
              </a:spcAft>
              <a:defRPr/>
            </a:pPr>
            <a:r>
              <a:rPr lang="en-US" dirty="0"/>
              <a:t>Product intrinsic factors</a:t>
            </a:r>
          </a:p>
          <a:p>
            <a:pPr lvl="2" eaLnBrk="1" fontAlgn="auto" hangingPunct="1">
              <a:spcAft>
                <a:spcPts val="0"/>
              </a:spcAft>
              <a:defRPr/>
            </a:pPr>
            <a:r>
              <a:rPr lang="en-US" dirty="0"/>
              <a:t>Processing procedures</a:t>
            </a:r>
          </a:p>
          <a:p>
            <a:pPr lvl="2" eaLnBrk="1" fontAlgn="auto" hangingPunct="1">
              <a:spcAft>
                <a:spcPts val="0"/>
              </a:spcAft>
              <a:defRPr/>
            </a:pPr>
            <a:r>
              <a:rPr lang="en-US" dirty="0"/>
              <a:t>Microbial content of food</a:t>
            </a:r>
          </a:p>
          <a:p>
            <a:pPr lvl="2" eaLnBrk="1" fontAlgn="auto" hangingPunct="1">
              <a:spcAft>
                <a:spcPts val="0"/>
              </a:spcAft>
              <a:defRPr/>
            </a:pPr>
            <a:r>
              <a:rPr lang="en-US" dirty="0"/>
              <a:t>Facility  / Equipment design</a:t>
            </a:r>
          </a:p>
          <a:p>
            <a:pPr lvl="2" eaLnBrk="1" fontAlgn="auto" hangingPunct="1">
              <a:spcAft>
                <a:spcPts val="0"/>
              </a:spcAft>
              <a:defRPr/>
            </a:pPr>
            <a:r>
              <a:rPr lang="en-US" dirty="0"/>
              <a:t>Packaging / Storage conditions</a:t>
            </a:r>
            <a:endParaRPr lang="en-US" b="1" dirty="0"/>
          </a:p>
        </p:txBody>
      </p:sp>
      <p:sp>
        <p:nvSpPr>
          <p:cNvPr id="4" name="Slide Number Placeholder 3">
            <a:extLst>
              <a:ext uri="{FF2B5EF4-FFF2-40B4-BE49-F238E27FC236}">
                <a16:creationId xmlns:a16="http://schemas.microsoft.com/office/drawing/2014/main" id="{F73DA291-FA9C-4593-AF9C-8CC4A8880031}"/>
              </a:ext>
            </a:extLst>
          </p:cNvPr>
          <p:cNvSpPr>
            <a:spLocks noGrp="1"/>
          </p:cNvSpPr>
          <p:nvPr>
            <p:ph type="sldNum" sz="quarter" idx="4"/>
          </p:nvPr>
        </p:nvSpPr>
        <p:spPr/>
        <p:txBody>
          <a:bodyPr/>
          <a:lstStyle/>
          <a:p>
            <a:pPr>
              <a:defRPr/>
            </a:pPr>
            <a:fld id="{12C9D3FF-E2E9-4DC3-A8DF-D91EF9AAB781}" type="slidenum">
              <a:rPr lang="en-US" smtClean="0">
                <a:solidFill>
                  <a:prstClr val="black">
                    <a:tint val="75000"/>
                  </a:prstClr>
                </a:solidFill>
              </a:rPr>
              <a:pPr>
                <a:defRPr/>
              </a:pPr>
              <a:t>15</a:t>
            </a:fld>
            <a:endParaRPr lang="en-US" dirty="0"/>
          </a:p>
        </p:txBody>
      </p:sp>
    </p:spTree>
    <p:extLst>
      <p:ext uri="{BB962C8B-B14F-4D97-AF65-F5344CB8AC3E}">
        <p14:creationId xmlns:p14="http://schemas.microsoft.com/office/powerpoint/2010/main" val="699219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D8FB26A3-2FC3-40B2-BF6B-6D9E90092A23}"/>
              </a:ext>
            </a:extLst>
          </p:cNvPr>
          <p:cNvSpPr>
            <a:spLocks noGrp="1"/>
          </p:cNvSpPr>
          <p:nvPr>
            <p:ph type="title"/>
          </p:nvPr>
        </p:nvSpPr>
        <p:spPr/>
        <p:txBody>
          <a:bodyPr/>
          <a:lstStyle/>
          <a:p>
            <a:pPr eaLnBrk="1" hangingPunct="1"/>
            <a:r>
              <a:rPr lang="en-US" altLang="en-US" b="1"/>
              <a:t>PCHF Guidance – Chapter 2</a:t>
            </a:r>
          </a:p>
        </p:txBody>
      </p:sp>
      <p:sp>
        <p:nvSpPr>
          <p:cNvPr id="17411" name="Content Placeholder 2">
            <a:extLst>
              <a:ext uri="{FF2B5EF4-FFF2-40B4-BE49-F238E27FC236}">
                <a16:creationId xmlns:a16="http://schemas.microsoft.com/office/drawing/2014/main" id="{B7602C33-00D2-4ED1-B220-74C7088E5033}"/>
              </a:ext>
            </a:extLst>
          </p:cNvPr>
          <p:cNvSpPr>
            <a:spLocks noGrp="1"/>
          </p:cNvSpPr>
          <p:nvPr>
            <p:ph idx="1"/>
          </p:nvPr>
        </p:nvSpPr>
        <p:spPr/>
        <p:txBody>
          <a:bodyPr/>
          <a:lstStyle/>
          <a:p>
            <a:pPr eaLnBrk="1" hangingPunct="1"/>
            <a:r>
              <a:rPr lang="en-US" altLang="en-US"/>
              <a:t>Sources of Data about Outbreaks</a:t>
            </a:r>
          </a:p>
        </p:txBody>
      </p:sp>
      <p:pic>
        <p:nvPicPr>
          <p:cNvPr id="17412" name="Picture 2">
            <a:extLst>
              <a:ext uri="{FF2B5EF4-FFF2-40B4-BE49-F238E27FC236}">
                <a16:creationId xmlns:a16="http://schemas.microsoft.com/office/drawing/2014/main" id="{60FA9A78-9A2C-4684-BFBE-8990E427D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 y="1981200"/>
            <a:ext cx="7943850"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27B610F1-A525-4FA5-8331-C5FB0CC54E8E}"/>
              </a:ext>
            </a:extLst>
          </p:cNvPr>
          <p:cNvSpPr>
            <a:spLocks noGrp="1"/>
          </p:cNvSpPr>
          <p:nvPr>
            <p:ph type="sldNum" sz="quarter" idx="4"/>
          </p:nvPr>
        </p:nvSpPr>
        <p:spPr/>
        <p:txBody>
          <a:bodyPr/>
          <a:lstStyle/>
          <a:p>
            <a:pPr>
              <a:defRPr/>
            </a:pPr>
            <a:fld id="{12C9D3FF-E2E9-4DC3-A8DF-D91EF9AAB781}" type="slidenum">
              <a:rPr lang="en-US" smtClean="0">
                <a:solidFill>
                  <a:prstClr val="black">
                    <a:tint val="75000"/>
                  </a:prstClr>
                </a:solidFill>
              </a:rPr>
              <a:pPr>
                <a:defRPr/>
              </a:pPr>
              <a:t>16</a:t>
            </a:fld>
            <a:endParaRPr lang="en-US" dirty="0"/>
          </a:p>
        </p:txBody>
      </p:sp>
    </p:spTree>
    <p:extLst>
      <p:ext uri="{BB962C8B-B14F-4D97-AF65-F5344CB8AC3E}">
        <p14:creationId xmlns:p14="http://schemas.microsoft.com/office/powerpoint/2010/main" val="381330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66F82292-070E-4632-9318-6244CA211704}"/>
              </a:ext>
            </a:extLst>
          </p:cNvPr>
          <p:cNvSpPr>
            <a:spLocks noGrp="1"/>
          </p:cNvSpPr>
          <p:nvPr>
            <p:ph type="title"/>
          </p:nvPr>
        </p:nvSpPr>
        <p:spPr>
          <a:xfrm>
            <a:off x="457200" y="76200"/>
            <a:ext cx="8229600" cy="944562"/>
          </a:xfrm>
        </p:spPr>
        <p:txBody>
          <a:bodyPr>
            <a:normAutofit fontScale="90000"/>
          </a:bodyPr>
          <a:lstStyle/>
          <a:p>
            <a:pPr eaLnBrk="1" hangingPunct="1"/>
            <a:r>
              <a:rPr lang="en-US" altLang="en-US" b="1" dirty="0"/>
              <a:t>PCHF Guidance – Chapter 3</a:t>
            </a:r>
            <a:br>
              <a:rPr lang="en-US" altLang="en-US" b="1" dirty="0"/>
            </a:br>
            <a:r>
              <a:rPr lang="en-US" altLang="en-US" sz="3200" b="1" dirty="0"/>
              <a:t>Purpose of Chapter </a:t>
            </a:r>
            <a:endParaRPr lang="en-US" altLang="en-US" dirty="0"/>
          </a:p>
        </p:txBody>
      </p:sp>
      <p:sp>
        <p:nvSpPr>
          <p:cNvPr id="18435" name="Content Placeholder 2">
            <a:extLst>
              <a:ext uri="{FF2B5EF4-FFF2-40B4-BE49-F238E27FC236}">
                <a16:creationId xmlns:a16="http://schemas.microsoft.com/office/drawing/2014/main" id="{7FB1B763-1A11-4A5B-8DB2-0AA5099D2E6D}"/>
              </a:ext>
            </a:extLst>
          </p:cNvPr>
          <p:cNvSpPr>
            <a:spLocks noGrp="1"/>
          </p:cNvSpPr>
          <p:nvPr>
            <p:ph idx="1"/>
          </p:nvPr>
        </p:nvSpPr>
        <p:spPr/>
        <p:txBody>
          <a:bodyPr>
            <a:normAutofit fontScale="92500" lnSpcReduction="10000"/>
          </a:bodyPr>
          <a:lstStyle/>
          <a:p>
            <a:pPr marL="0" indent="0" eaLnBrk="1" hangingPunct="1">
              <a:buNone/>
            </a:pPr>
            <a:r>
              <a:rPr lang="en-US" altLang="en-US" sz="2800" b="1" dirty="0"/>
              <a:t>Potential Hazards Associated with the Manufacturing, Processing, Packing, and Holding of Human Food</a:t>
            </a:r>
          </a:p>
          <a:p>
            <a:pPr eaLnBrk="1" hangingPunct="1"/>
            <a:r>
              <a:rPr lang="en-US" altLang="en-US" dirty="0"/>
              <a:t>H</a:t>
            </a:r>
            <a:r>
              <a:rPr lang="en-US" altLang="en-US" sz="2800" dirty="0"/>
              <a:t>elp facilities that manufacture, process, pack, or hold human food to evaluate biological, chemical, and physical hazards that are commonly of concern in food plants and that should be addressed in a hazard analysis.  </a:t>
            </a:r>
          </a:p>
          <a:p>
            <a:pPr eaLnBrk="1" hangingPunct="1">
              <a:spcAft>
                <a:spcPts val="600"/>
              </a:spcAft>
            </a:pPr>
            <a:r>
              <a:rPr lang="en-US" altLang="en-US" sz="2800" dirty="0"/>
              <a:t>It addresses:</a:t>
            </a:r>
          </a:p>
          <a:p>
            <a:pPr lvl="1"/>
            <a:r>
              <a:rPr lang="en-US" altLang="en-US" dirty="0"/>
              <a:t> ingredient-related hazards, </a:t>
            </a:r>
          </a:p>
          <a:p>
            <a:pPr lvl="1"/>
            <a:r>
              <a:rPr lang="en-US" altLang="en-US" dirty="0"/>
              <a:t>process-related hazards, and</a:t>
            </a:r>
          </a:p>
          <a:p>
            <a:pPr lvl="1"/>
            <a:r>
              <a:rPr lang="en-US" altLang="en-US" dirty="0"/>
              <a:t>hazards that may be introduced from the food-production environment (facility-related hazards). </a:t>
            </a:r>
          </a:p>
        </p:txBody>
      </p:sp>
      <p:sp>
        <p:nvSpPr>
          <p:cNvPr id="3" name="Slide Number Placeholder 2">
            <a:extLst>
              <a:ext uri="{FF2B5EF4-FFF2-40B4-BE49-F238E27FC236}">
                <a16:creationId xmlns:a16="http://schemas.microsoft.com/office/drawing/2014/main" id="{6EFC13E3-FC41-403F-8A13-C79FA2FFFA06}"/>
              </a:ext>
            </a:extLst>
          </p:cNvPr>
          <p:cNvSpPr>
            <a:spLocks noGrp="1"/>
          </p:cNvSpPr>
          <p:nvPr>
            <p:ph type="sldNum" sz="quarter" idx="4"/>
          </p:nvPr>
        </p:nvSpPr>
        <p:spPr/>
        <p:txBody>
          <a:bodyPr/>
          <a:lstStyle/>
          <a:p>
            <a:pPr>
              <a:defRPr/>
            </a:pPr>
            <a:fld id="{12C9D3FF-E2E9-4DC3-A8DF-D91EF9AAB781}" type="slidenum">
              <a:rPr lang="en-US" smtClean="0">
                <a:solidFill>
                  <a:prstClr val="black">
                    <a:tint val="75000"/>
                  </a:prstClr>
                </a:solidFill>
              </a:rPr>
              <a:pPr>
                <a:defRPr/>
              </a:pPr>
              <a:t>17</a:t>
            </a:fld>
            <a:endParaRPr lang="en-US" dirty="0"/>
          </a:p>
        </p:txBody>
      </p:sp>
    </p:spTree>
    <p:extLst>
      <p:ext uri="{BB962C8B-B14F-4D97-AF65-F5344CB8AC3E}">
        <p14:creationId xmlns:p14="http://schemas.microsoft.com/office/powerpoint/2010/main" val="1159715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5182BB10-37CA-4320-B7D2-01AFCB432CDB}"/>
              </a:ext>
            </a:extLst>
          </p:cNvPr>
          <p:cNvSpPr>
            <a:spLocks noGrp="1"/>
          </p:cNvSpPr>
          <p:nvPr>
            <p:ph type="title"/>
          </p:nvPr>
        </p:nvSpPr>
        <p:spPr/>
        <p:txBody>
          <a:bodyPr/>
          <a:lstStyle/>
          <a:p>
            <a:pPr eaLnBrk="1" hangingPunct="1"/>
            <a:r>
              <a:rPr lang="en-US" altLang="en-US" b="1"/>
              <a:t>PCHF Guidance – Chapter 3</a:t>
            </a:r>
          </a:p>
        </p:txBody>
      </p:sp>
      <p:sp>
        <p:nvSpPr>
          <p:cNvPr id="3" name="Content Placeholder 2">
            <a:extLst>
              <a:ext uri="{FF2B5EF4-FFF2-40B4-BE49-F238E27FC236}">
                <a16:creationId xmlns:a16="http://schemas.microsoft.com/office/drawing/2014/main" id="{0180B35E-76BD-4F99-BE10-7B249082FDB4}"/>
              </a:ext>
            </a:extLst>
          </p:cNvPr>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r>
              <a:rPr lang="en-US" b="1" dirty="0"/>
              <a:t>Highlights Potential Hazards Associated </a:t>
            </a:r>
            <a:r>
              <a:rPr lang="en-US" sz="2800" dirty="0"/>
              <a:t>with the Manufacturing, Processing, Packing, and Holding of Human Food</a:t>
            </a:r>
          </a:p>
          <a:p>
            <a:pPr eaLnBrk="1" fontAlgn="auto" hangingPunct="1">
              <a:spcAft>
                <a:spcPts val="0"/>
              </a:spcAft>
              <a:defRPr/>
            </a:pPr>
            <a:r>
              <a:rPr lang="en-US" dirty="0"/>
              <a:t>It does not provide an exhaustive compendium of hazards or details about each hazard.  </a:t>
            </a:r>
          </a:p>
        </p:txBody>
      </p:sp>
      <p:sp>
        <p:nvSpPr>
          <p:cNvPr id="4" name="Slide Number Placeholder 3">
            <a:extLst>
              <a:ext uri="{FF2B5EF4-FFF2-40B4-BE49-F238E27FC236}">
                <a16:creationId xmlns:a16="http://schemas.microsoft.com/office/drawing/2014/main" id="{33ED4CDE-1E1E-40F1-A9AB-834F1DFD23F7}"/>
              </a:ext>
            </a:extLst>
          </p:cNvPr>
          <p:cNvSpPr>
            <a:spLocks noGrp="1"/>
          </p:cNvSpPr>
          <p:nvPr>
            <p:ph type="sldNum" sz="quarter" idx="4"/>
          </p:nvPr>
        </p:nvSpPr>
        <p:spPr/>
        <p:txBody>
          <a:bodyPr/>
          <a:lstStyle/>
          <a:p>
            <a:pPr>
              <a:defRPr/>
            </a:pPr>
            <a:fld id="{12C9D3FF-E2E9-4DC3-A8DF-D91EF9AAB781}" type="slidenum">
              <a:rPr lang="en-US" smtClean="0">
                <a:solidFill>
                  <a:prstClr val="black">
                    <a:tint val="75000"/>
                  </a:prstClr>
                </a:solidFill>
              </a:rPr>
              <a:pPr>
                <a:defRPr/>
              </a:pPr>
              <a:t>18</a:t>
            </a:fld>
            <a:endParaRPr lang="en-US" dirty="0"/>
          </a:p>
        </p:txBody>
      </p:sp>
    </p:spTree>
    <p:extLst>
      <p:ext uri="{BB962C8B-B14F-4D97-AF65-F5344CB8AC3E}">
        <p14:creationId xmlns:p14="http://schemas.microsoft.com/office/powerpoint/2010/main" val="3644055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a:extLst>
              <a:ext uri="{FF2B5EF4-FFF2-40B4-BE49-F238E27FC236}">
                <a16:creationId xmlns:a16="http://schemas.microsoft.com/office/drawing/2014/main" id="{A7DFB38D-60D9-4CB8-8F83-2A5B5DA26BD3}"/>
              </a:ext>
            </a:extLst>
          </p:cNvPr>
          <p:cNvSpPr>
            <a:spLocks noGrp="1"/>
          </p:cNvSpPr>
          <p:nvPr>
            <p:ph type="title"/>
          </p:nvPr>
        </p:nvSpPr>
        <p:spPr/>
        <p:txBody>
          <a:bodyPr/>
          <a:lstStyle/>
          <a:p>
            <a:pPr eaLnBrk="1" hangingPunct="1"/>
            <a:r>
              <a:rPr lang="en-US" altLang="en-US" b="1"/>
              <a:t>PCHF Guidance – Chapter 3</a:t>
            </a:r>
          </a:p>
        </p:txBody>
      </p:sp>
      <p:sp>
        <p:nvSpPr>
          <p:cNvPr id="20483" name="Content Placeholder 4">
            <a:extLst>
              <a:ext uri="{FF2B5EF4-FFF2-40B4-BE49-F238E27FC236}">
                <a16:creationId xmlns:a16="http://schemas.microsoft.com/office/drawing/2014/main" id="{E7A0830C-D5AE-417A-9623-7F72227AF390}"/>
              </a:ext>
            </a:extLst>
          </p:cNvPr>
          <p:cNvSpPr>
            <a:spLocks noGrp="1"/>
          </p:cNvSpPr>
          <p:nvPr>
            <p:ph sz="half" idx="1"/>
          </p:nvPr>
        </p:nvSpPr>
        <p:spPr>
          <a:xfrm>
            <a:off x="114301" y="1524000"/>
            <a:ext cx="5410199" cy="4525963"/>
          </a:xfrm>
        </p:spPr>
        <p:txBody>
          <a:bodyPr/>
          <a:lstStyle/>
          <a:p>
            <a:pPr eaLnBrk="1" hangingPunct="1"/>
            <a:r>
              <a:rPr lang="en-US" altLang="en-US" b="1" dirty="0"/>
              <a:t>Key Content: </a:t>
            </a:r>
          </a:p>
          <a:p>
            <a:pPr lvl="1" eaLnBrk="1" hangingPunct="1"/>
            <a:r>
              <a:rPr lang="en-US" altLang="en-US" dirty="0"/>
              <a:t>Where possible, scientific literature, regulations, and/or guidance (issued by FDA or our food safety regulatory partners) is referenced</a:t>
            </a:r>
            <a:endParaRPr lang="en-US" altLang="en-US" b="1" dirty="0"/>
          </a:p>
          <a:p>
            <a:pPr lvl="1" eaLnBrk="1" hangingPunct="1"/>
            <a:r>
              <a:rPr lang="en-US" altLang="en-US" dirty="0"/>
              <a:t>Hazards Tables found in Appendix 1</a:t>
            </a:r>
          </a:p>
          <a:p>
            <a:pPr lvl="2"/>
            <a:r>
              <a:rPr lang="en-US" altLang="en-US" dirty="0"/>
              <a:t>Food Categories</a:t>
            </a:r>
          </a:p>
          <a:p>
            <a:pPr lvl="2"/>
            <a:r>
              <a:rPr lang="en-US" altLang="en-US" dirty="0"/>
              <a:t>Food Subcategories</a:t>
            </a:r>
          </a:p>
          <a:p>
            <a:pPr lvl="2"/>
            <a:r>
              <a:rPr lang="en-US" altLang="en-US" dirty="0"/>
              <a:t>Potential biological, chemical and physical hazards that are food related and process-related</a:t>
            </a:r>
          </a:p>
        </p:txBody>
      </p:sp>
      <p:pic>
        <p:nvPicPr>
          <p:cNvPr id="20484" name="Picture 2" descr="C:\Users\Leslie.Smoot\AppData\Local\Microsoft\Windows\Temporary Internet Files\Content.IE5\3SQLCY0Y\libro[1].png">
            <a:extLst>
              <a:ext uri="{FF2B5EF4-FFF2-40B4-BE49-F238E27FC236}">
                <a16:creationId xmlns:a16="http://schemas.microsoft.com/office/drawing/2014/main" id="{39511857-4766-4B68-866E-44A97682C47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38800" y="1711325"/>
            <a:ext cx="3644900" cy="3646285"/>
          </a:xfrm>
          <a:noFill/>
        </p:spPr>
      </p:pic>
      <p:sp>
        <p:nvSpPr>
          <p:cNvPr id="20485" name="Rectangle 6">
            <a:extLst>
              <a:ext uri="{FF2B5EF4-FFF2-40B4-BE49-F238E27FC236}">
                <a16:creationId xmlns:a16="http://schemas.microsoft.com/office/drawing/2014/main" id="{389D7DCA-7DA7-401A-94BD-A657574F006B}"/>
              </a:ext>
            </a:extLst>
          </p:cNvPr>
          <p:cNvSpPr>
            <a:spLocks noChangeArrowheads="1"/>
          </p:cNvSpPr>
          <p:nvPr/>
        </p:nvSpPr>
        <p:spPr bwMode="auto">
          <a:xfrm rot="-495615">
            <a:off x="5940964" y="2828925"/>
            <a:ext cx="2438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Appendix 1</a:t>
            </a: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Potential Hazards for Foods and Processes</a:t>
            </a: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Tables</a:t>
            </a: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 name="Slide Number Placeholder 2">
            <a:extLst>
              <a:ext uri="{FF2B5EF4-FFF2-40B4-BE49-F238E27FC236}">
                <a16:creationId xmlns:a16="http://schemas.microsoft.com/office/drawing/2014/main" id="{A4DB58C9-8C05-4693-8DE9-00A4DE104643}"/>
              </a:ext>
            </a:extLst>
          </p:cNvPr>
          <p:cNvSpPr>
            <a:spLocks noGrp="1"/>
          </p:cNvSpPr>
          <p:nvPr>
            <p:ph type="sldNum" sz="quarter" idx="4"/>
          </p:nvPr>
        </p:nvSpPr>
        <p:spPr/>
        <p:txBody>
          <a:bodyPr/>
          <a:lstStyle/>
          <a:p>
            <a:pPr>
              <a:defRPr/>
            </a:pPr>
            <a:fld id="{12C9D3FF-E2E9-4DC3-A8DF-D91EF9AAB781}" type="slidenum">
              <a:rPr lang="en-US" smtClean="0">
                <a:solidFill>
                  <a:prstClr val="black">
                    <a:tint val="75000"/>
                  </a:prstClr>
                </a:solidFill>
              </a:rPr>
              <a:pPr>
                <a:defRPr/>
              </a:pPr>
              <a:t>19</a:t>
            </a:fld>
            <a:endParaRPr lang="en-US" dirty="0"/>
          </a:p>
        </p:txBody>
      </p:sp>
    </p:spTree>
    <p:extLst>
      <p:ext uri="{BB962C8B-B14F-4D97-AF65-F5344CB8AC3E}">
        <p14:creationId xmlns:p14="http://schemas.microsoft.com/office/powerpoint/2010/main" val="2788315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CEE11283-3BB5-4077-A9A4-F54A5925D18B}"/>
              </a:ext>
            </a:extLst>
          </p:cNvPr>
          <p:cNvSpPr>
            <a:spLocks noGrp="1"/>
          </p:cNvSpPr>
          <p:nvPr>
            <p:ph type="ctrTitle"/>
          </p:nvPr>
        </p:nvSpPr>
        <p:spPr>
          <a:xfrm>
            <a:off x="381000" y="228600"/>
            <a:ext cx="8458200" cy="1470025"/>
          </a:xfrm>
        </p:spPr>
        <p:txBody>
          <a:bodyPr anchor="t">
            <a:normAutofit fontScale="90000"/>
          </a:bodyPr>
          <a:lstStyle/>
          <a:p>
            <a:r>
              <a:rPr lang="en-US" altLang="en-US" sz="3100" b="1" dirty="0"/>
              <a:t>FDA’s </a:t>
            </a:r>
            <a:r>
              <a:rPr lang="en-US" sz="3100" b="1" dirty="0"/>
              <a:t>Hazard Analysis and Risk-Based Preventive Controls for Human Food – Draft Guidance for Industry</a:t>
            </a:r>
            <a:endParaRPr lang="en-US" altLang="en-US" b="1" dirty="0"/>
          </a:p>
        </p:txBody>
      </p:sp>
      <p:pic>
        <p:nvPicPr>
          <p:cNvPr id="2" name="Picture 1"/>
          <p:cNvPicPr>
            <a:picLocks noChangeAspect="1"/>
          </p:cNvPicPr>
          <p:nvPr/>
        </p:nvPicPr>
        <p:blipFill>
          <a:blip r:embed="rId2"/>
          <a:stretch>
            <a:fillRect/>
          </a:stretch>
        </p:blipFill>
        <p:spPr>
          <a:xfrm>
            <a:off x="2133600" y="990110"/>
            <a:ext cx="4896910" cy="4877780"/>
          </a:xfrm>
          <a:prstGeom prst="rect">
            <a:avLst/>
          </a:prstGeom>
        </p:spPr>
      </p:pic>
      <p:sp>
        <p:nvSpPr>
          <p:cNvPr id="4" name="Title 1">
            <a:extLst>
              <a:ext uri="{FF2B5EF4-FFF2-40B4-BE49-F238E27FC236}">
                <a16:creationId xmlns:a16="http://schemas.microsoft.com/office/drawing/2014/main" id="{EAC72D64-8A2C-415F-9D8B-074889C6FEA9}"/>
              </a:ext>
            </a:extLst>
          </p:cNvPr>
          <p:cNvSpPr txBox="1">
            <a:spLocks/>
          </p:cNvSpPr>
          <p:nvPr/>
        </p:nvSpPr>
        <p:spPr>
          <a:xfrm>
            <a:off x="533400" y="4800600"/>
            <a:ext cx="8458200" cy="1470025"/>
          </a:xfrm>
          <a:prstGeom prst="rect">
            <a:avLst/>
          </a:prstGeom>
        </p:spPr>
        <p:txBody>
          <a:bodyPr vert="horz" lIns="91440" tIns="45720" rIns="91440" bIns="45720" rtlCol="0" anchor="b">
            <a:normAutofit fontScale="67500" lnSpcReduction="20000"/>
          </a:bodyPr>
          <a:lstStyle>
            <a:lvl1pPr algn="l" defTabSz="914400" rtl="0" eaLnBrk="1" latinLnBrk="0" hangingPunct="1">
              <a:spcBef>
                <a:spcPct val="0"/>
              </a:spcBef>
              <a:buNone/>
              <a:defRPr sz="2800" kern="1200">
                <a:solidFill>
                  <a:srgbClr val="009999"/>
                </a:solidFill>
                <a:latin typeface="+mj-lt"/>
                <a:ea typeface="+mj-ea"/>
                <a:cs typeface="+mj-cs"/>
              </a:defRPr>
            </a:lvl1pPr>
          </a:lstStyle>
          <a:p>
            <a:br>
              <a:rPr lang="en-US" altLang="en-US" b="1" dirty="0"/>
            </a:br>
            <a:br>
              <a:rPr lang="en-US" altLang="en-US" b="1" dirty="0"/>
            </a:br>
            <a:br>
              <a:rPr lang="en-US" sz="2700" dirty="0"/>
            </a:br>
            <a:r>
              <a:rPr lang="en-US" sz="2700" dirty="0">
                <a:hlinkClick r:id="rId3"/>
              </a:rPr>
              <a:t>https://www.fda.gov/Food/GuidanceRegulation/GuidanceDocumentsRegulatoryInformation/ucm517412.htm</a:t>
            </a:r>
            <a:r>
              <a:rPr lang="en-US" sz="2700" dirty="0"/>
              <a:t>  </a:t>
            </a:r>
            <a:br>
              <a:rPr lang="en-US" sz="2700" dirty="0"/>
            </a:br>
            <a:endParaRPr lang="en-US" altLang="en-US" b="1" dirty="0"/>
          </a:p>
        </p:txBody>
      </p:sp>
    </p:spTree>
    <p:extLst>
      <p:ext uri="{BB962C8B-B14F-4D97-AF65-F5344CB8AC3E}">
        <p14:creationId xmlns:p14="http://schemas.microsoft.com/office/powerpoint/2010/main" val="2121238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A136765E-7E49-4A65-926B-9B9B1E07C7AD}"/>
              </a:ext>
            </a:extLst>
          </p:cNvPr>
          <p:cNvSpPr>
            <a:spLocks noGrp="1"/>
          </p:cNvSpPr>
          <p:nvPr>
            <p:ph type="title"/>
          </p:nvPr>
        </p:nvSpPr>
        <p:spPr/>
        <p:txBody>
          <a:bodyPr/>
          <a:lstStyle/>
          <a:p>
            <a:pPr eaLnBrk="1" hangingPunct="1"/>
            <a:r>
              <a:rPr lang="en-US" altLang="en-US" b="1"/>
              <a:t>PCHF Guidance – Chapter 3</a:t>
            </a:r>
          </a:p>
        </p:txBody>
      </p:sp>
      <p:sp>
        <p:nvSpPr>
          <p:cNvPr id="3" name="Content Placeholder 2">
            <a:extLst>
              <a:ext uri="{FF2B5EF4-FFF2-40B4-BE49-F238E27FC236}">
                <a16:creationId xmlns:a16="http://schemas.microsoft.com/office/drawing/2014/main" id="{FF365D57-64E6-475E-85C9-0C434D79E160}"/>
              </a:ext>
            </a:extLst>
          </p:cNvPr>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r>
              <a:rPr lang="en-US" b="1" dirty="0"/>
              <a:t>Key Content: </a:t>
            </a:r>
          </a:p>
          <a:p>
            <a:pPr eaLnBrk="1" fontAlgn="auto" hangingPunct="1">
              <a:spcAft>
                <a:spcPts val="0"/>
              </a:spcAft>
              <a:defRPr/>
            </a:pPr>
            <a:r>
              <a:rPr lang="en-US" dirty="0"/>
              <a:t>Scientific Literature and Data</a:t>
            </a:r>
          </a:p>
          <a:p>
            <a:pPr lvl="1" eaLnBrk="1" fontAlgn="auto" hangingPunct="1">
              <a:spcAft>
                <a:spcPts val="0"/>
              </a:spcAft>
              <a:defRPr/>
            </a:pPr>
            <a:r>
              <a:rPr lang="en-US" dirty="0"/>
              <a:t>Information provided for background and basis for hazard identification.  </a:t>
            </a:r>
          </a:p>
        </p:txBody>
      </p:sp>
      <p:sp>
        <p:nvSpPr>
          <p:cNvPr id="4" name="Slide Number Placeholder 3">
            <a:extLst>
              <a:ext uri="{FF2B5EF4-FFF2-40B4-BE49-F238E27FC236}">
                <a16:creationId xmlns:a16="http://schemas.microsoft.com/office/drawing/2014/main" id="{3EB58435-E704-4906-A886-053E0C719113}"/>
              </a:ext>
            </a:extLst>
          </p:cNvPr>
          <p:cNvSpPr>
            <a:spLocks noGrp="1"/>
          </p:cNvSpPr>
          <p:nvPr>
            <p:ph type="sldNum" sz="quarter" idx="4"/>
          </p:nvPr>
        </p:nvSpPr>
        <p:spPr/>
        <p:txBody>
          <a:bodyPr/>
          <a:lstStyle/>
          <a:p>
            <a:pPr>
              <a:defRPr/>
            </a:pPr>
            <a:fld id="{12C9D3FF-E2E9-4DC3-A8DF-D91EF9AAB781}" type="slidenum">
              <a:rPr lang="en-US" smtClean="0">
                <a:solidFill>
                  <a:prstClr val="black">
                    <a:tint val="75000"/>
                  </a:prstClr>
                </a:solidFill>
              </a:rPr>
              <a:pPr>
                <a:defRPr/>
              </a:pPr>
              <a:t>20</a:t>
            </a:fld>
            <a:endParaRPr lang="en-US" dirty="0"/>
          </a:p>
        </p:txBody>
      </p:sp>
    </p:spTree>
    <p:extLst>
      <p:ext uri="{BB962C8B-B14F-4D97-AF65-F5344CB8AC3E}">
        <p14:creationId xmlns:p14="http://schemas.microsoft.com/office/powerpoint/2010/main" val="4209724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86D4A9B7-3239-40A5-AED6-340FB76B8B71}"/>
              </a:ext>
            </a:extLst>
          </p:cNvPr>
          <p:cNvSpPr>
            <a:spLocks noGrp="1"/>
          </p:cNvSpPr>
          <p:nvPr>
            <p:ph type="title"/>
          </p:nvPr>
        </p:nvSpPr>
        <p:spPr/>
        <p:txBody>
          <a:bodyPr>
            <a:normAutofit fontScale="90000"/>
          </a:bodyPr>
          <a:lstStyle/>
          <a:p>
            <a:pPr eaLnBrk="1" hangingPunct="1"/>
            <a:r>
              <a:rPr lang="en-US" altLang="en-US" b="1"/>
              <a:t>PCHF Guidance – Chapter 3</a:t>
            </a:r>
            <a:br>
              <a:rPr lang="en-US" altLang="en-US" b="1"/>
            </a:br>
            <a:endParaRPr lang="en-US" altLang="en-US" b="1"/>
          </a:p>
        </p:txBody>
      </p:sp>
      <p:sp>
        <p:nvSpPr>
          <p:cNvPr id="3" name="Content Placeholder 2">
            <a:extLst>
              <a:ext uri="{FF2B5EF4-FFF2-40B4-BE49-F238E27FC236}">
                <a16:creationId xmlns:a16="http://schemas.microsoft.com/office/drawing/2014/main" id="{F11183E8-35A4-487A-9EA2-9119D4B1509A}"/>
              </a:ext>
            </a:extLst>
          </p:cNvPr>
          <p:cNvSpPr>
            <a:spLocks noGrp="1"/>
          </p:cNvSpPr>
          <p:nvPr>
            <p:ph idx="1"/>
          </p:nvPr>
        </p:nvSpPr>
        <p:spPr/>
        <p:txBody>
          <a:bodyPr rtlCol="0">
            <a:normAutofit/>
          </a:bodyPr>
          <a:lstStyle/>
          <a:p>
            <a:pPr eaLnBrk="1" fontAlgn="auto" hangingPunct="1">
              <a:spcAft>
                <a:spcPts val="0"/>
              </a:spcAft>
              <a:defRPr/>
            </a:pPr>
            <a:r>
              <a:rPr lang="en-US" b="1" dirty="0"/>
              <a:t>Hazards Tables Content</a:t>
            </a:r>
          </a:p>
          <a:p>
            <a:pPr lvl="1" eaLnBrk="1" fontAlgn="auto" hangingPunct="1">
              <a:spcAft>
                <a:spcPts val="0"/>
              </a:spcAft>
              <a:buFont typeface="Arial" panose="020B0604020202020204" pitchFamily="34" charset="0"/>
              <a:buChar char="•"/>
              <a:defRPr/>
            </a:pPr>
            <a:r>
              <a:rPr lang="en-US" dirty="0"/>
              <a:t>Provides data based on scientific literature, FDA / CDC / USDA data, industry data and experience, etc.</a:t>
            </a:r>
          </a:p>
          <a:p>
            <a:pPr lvl="1" eaLnBrk="1" fontAlgn="auto" hangingPunct="1">
              <a:spcAft>
                <a:spcPts val="0"/>
              </a:spcAft>
              <a:buFont typeface="Arial" panose="020B0604020202020204" pitchFamily="34" charset="0"/>
              <a:buChar char="•"/>
              <a:defRPr/>
            </a:pPr>
            <a:r>
              <a:rPr lang="en-US" dirty="0"/>
              <a:t>The tables found in Appendix 1 are intended for use in considering potential hazards</a:t>
            </a:r>
          </a:p>
          <a:p>
            <a:pPr marL="0" indent="0" eaLnBrk="1" fontAlgn="auto" hangingPunct="1">
              <a:spcAft>
                <a:spcPts val="0"/>
              </a:spcAft>
              <a:buFont typeface="Arial" panose="020B0604020202020204" pitchFamily="34" charset="0"/>
              <a:buNone/>
              <a:defRPr/>
            </a:pPr>
            <a:endParaRPr lang="en-US" b="1" dirty="0"/>
          </a:p>
          <a:p>
            <a:pPr eaLnBrk="1" fontAlgn="auto" hangingPunct="1">
              <a:spcAft>
                <a:spcPts val="0"/>
              </a:spcAft>
              <a:buFont typeface="Arial" charset="0"/>
              <a:buChar char="•"/>
              <a:defRPr/>
            </a:pPr>
            <a:r>
              <a:rPr lang="en-US" b="1" dirty="0"/>
              <a:t>Hazards Tables Review</a:t>
            </a:r>
            <a:endParaRPr lang="en-US" dirty="0"/>
          </a:p>
          <a:p>
            <a:pPr lvl="1" eaLnBrk="1" fontAlgn="auto" hangingPunct="1">
              <a:spcAft>
                <a:spcPts val="0"/>
              </a:spcAft>
              <a:buFont typeface="Arial" panose="020B0604020202020204" pitchFamily="34" charset="0"/>
              <a:buChar char="•"/>
              <a:defRPr/>
            </a:pPr>
            <a:r>
              <a:rPr lang="en-US" dirty="0"/>
              <a:t>Understand the structure of the hazards tables</a:t>
            </a:r>
          </a:p>
          <a:p>
            <a:pPr lvl="1" eaLnBrk="1" fontAlgn="auto" hangingPunct="1">
              <a:spcAft>
                <a:spcPts val="0"/>
              </a:spcAft>
              <a:buFont typeface="Arial" panose="020B0604020202020204" pitchFamily="34" charset="0"/>
              <a:buChar char="•"/>
              <a:defRPr/>
            </a:pPr>
            <a:r>
              <a:rPr lang="en-US" dirty="0"/>
              <a:t>Understanding how to access the information contained in the tables</a:t>
            </a:r>
          </a:p>
        </p:txBody>
      </p:sp>
      <p:sp>
        <p:nvSpPr>
          <p:cNvPr id="4" name="Slide Number Placeholder 3">
            <a:extLst>
              <a:ext uri="{FF2B5EF4-FFF2-40B4-BE49-F238E27FC236}">
                <a16:creationId xmlns:a16="http://schemas.microsoft.com/office/drawing/2014/main" id="{BA760D2A-064B-4885-9419-54F097490E78}"/>
              </a:ext>
            </a:extLst>
          </p:cNvPr>
          <p:cNvSpPr>
            <a:spLocks noGrp="1"/>
          </p:cNvSpPr>
          <p:nvPr>
            <p:ph type="sldNum" sz="quarter" idx="4"/>
          </p:nvPr>
        </p:nvSpPr>
        <p:spPr/>
        <p:txBody>
          <a:bodyPr/>
          <a:lstStyle/>
          <a:p>
            <a:pPr>
              <a:defRPr/>
            </a:pPr>
            <a:fld id="{12C9D3FF-E2E9-4DC3-A8DF-D91EF9AAB781}" type="slidenum">
              <a:rPr lang="en-US" smtClean="0">
                <a:solidFill>
                  <a:prstClr val="black">
                    <a:tint val="75000"/>
                  </a:prstClr>
                </a:solidFill>
              </a:rPr>
              <a:pPr>
                <a:defRPr/>
              </a:pPr>
              <a:t>21</a:t>
            </a:fld>
            <a:endParaRPr lang="en-US" dirty="0"/>
          </a:p>
        </p:txBody>
      </p:sp>
    </p:spTree>
    <p:extLst>
      <p:ext uri="{BB962C8B-B14F-4D97-AF65-F5344CB8AC3E}">
        <p14:creationId xmlns:p14="http://schemas.microsoft.com/office/powerpoint/2010/main" val="30917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0A0FE8-29BE-470C-8BA0-8FFB598399AC}"/>
              </a:ext>
            </a:extLst>
          </p:cNvPr>
          <p:cNvSpPr>
            <a:spLocks noGrp="1"/>
          </p:cNvSpPr>
          <p:nvPr>
            <p:ph type="title"/>
          </p:nvPr>
        </p:nvSpPr>
        <p:spPr>
          <a:xfrm>
            <a:off x="431157" y="27008"/>
            <a:ext cx="8229600" cy="944562"/>
          </a:xfrm>
        </p:spPr>
        <p:txBody>
          <a:bodyPr rtlCol="0">
            <a:normAutofit fontScale="90000"/>
          </a:bodyPr>
          <a:lstStyle/>
          <a:p>
            <a:pPr eaLnBrk="1" fontAlgn="auto" hangingPunct="1">
              <a:spcAft>
                <a:spcPts val="0"/>
              </a:spcAft>
              <a:defRPr/>
            </a:pPr>
            <a:r>
              <a:rPr lang="en-US" b="1" dirty="0"/>
              <a:t>PCHF Guidance – Chapter 3</a:t>
            </a:r>
            <a:br>
              <a:rPr lang="en-US" b="1" dirty="0"/>
            </a:br>
            <a:r>
              <a:rPr lang="en-US" sz="3100" dirty="0"/>
              <a:t>Appendix 1</a:t>
            </a:r>
          </a:p>
        </p:txBody>
      </p:sp>
      <p:sp>
        <p:nvSpPr>
          <p:cNvPr id="5" name="Content Placeholder 4">
            <a:extLst>
              <a:ext uri="{FF2B5EF4-FFF2-40B4-BE49-F238E27FC236}">
                <a16:creationId xmlns:a16="http://schemas.microsoft.com/office/drawing/2014/main" id="{BB16E3C8-A068-4DA0-9D0D-55DAD2CF6815}"/>
              </a:ext>
            </a:extLst>
          </p:cNvPr>
          <p:cNvSpPr>
            <a:spLocks noGrp="1"/>
          </p:cNvSpPr>
          <p:nvPr>
            <p:ph sz="half" idx="1"/>
          </p:nvPr>
        </p:nvSpPr>
        <p:spPr/>
        <p:txBody>
          <a:bodyPr rtlCol="0">
            <a:normAutofit fontScale="92500" lnSpcReduction="10000"/>
          </a:bodyPr>
          <a:lstStyle/>
          <a:p>
            <a:pPr eaLnBrk="1" fontAlgn="auto" hangingPunct="1">
              <a:spcAft>
                <a:spcPts val="0"/>
              </a:spcAft>
              <a:defRPr/>
            </a:pPr>
            <a:r>
              <a:rPr lang="en-US" dirty="0"/>
              <a:t>Bakery</a:t>
            </a:r>
          </a:p>
          <a:p>
            <a:pPr eaLnBrk="1" fontAlgn="auto" hangingPunct="1">
              <a:spcAft>
                <a:spcPts val="0"/>
              </a:spcAft>
              <a:defRPr/>
            </a:pPr>
            <a:r>
              <a:rPr lang="en-US" dirty="0"/>
              <a:t>Beverage</a:t>
            </a:r>
          </a:p>
          <a:p>
            <a:pPr eaLnBrk="1" fontAlgn="auto" hangingPunct="1">
              <a:spcAft>
                <a:spcPts val="0"/>
              </a:spcAft>
              <a:defRPr/>
            </a:pPr>
            <a:r>
              <a:rPr lang="en-US" dirty="0"/>
              <a:t>Chocolate and Candy</a:t>
            </a:r>
          </a:p>
          <a:p>
            <a:pPr eaLnBrk="1" fontAlgn="auto" hangingPunct="1">
              <a:spcAft>
                <a:spcPts val="0"/>
              </a:spcAft>
              <a:defRPr/>
            </a:pPr>
            <a:r>
              <a:rPr lang="en-US" dirty="0"/>
              <a:t>Dairy</a:t>
            </a:r>
          </a:p>
          <a:p>
            <a:pPr eaLnBrk="1" fontAlgn="auto" hangingPunct="1">
              <a:spcAft>
                <a:spcPts val="0"/>
              </a:spcAft>
              <a:defRPr/>
            </a:pPr>
            <a:r>
              <a:rPr lang="en-US" dirty="0"/>
              <a:t>Dressings and Condiments</a:t>
            </a:r>
          </a:p>
          <a:p>
            <a:pPr eaLnBrk="1" fontAlgn="auto" hangingPunct="1">
              <a:spcAft>
                <a:spcPts val="0"/>
              </a:spcAft>
              <a:defRPr/>
            </a:pPr>
            <a:r>
              <a:rPr lang="en-US" dirty="0"/>
              <a:t>Egg</a:t>
            </a:r>
          </a:p>
          <a:p>
            <a:pPr eaLnBrk="1" fontAlgn="auto" hangingPunct="1">
              <a:spcAft>
                <a:spcPts val="0"/>
              </a:spcAft>
              <a:defRPr/>
            </a:pPr>
            <a:r>
              <a:rPr lang="en-US" dirty="0"/>
              <a:t>Food Additives</a:t>
            </a:r>
          </a:p>
          <a:p>
            <a:pPr eaLnBrk="1" fontAlgn="auto" hangingPunct="1">
              <a:spcAft>
                <a:spcPts val="0"/>
              </a:spcAft>
              <a:defRPr/>
            </a:pPr>
            <a:r>
              <a:rPr lang="en-US" dirty="0"/>
              <a:t>Fruits and Vegetables</a:t>
            </a:r>
          </a:p>
          <a:p>
            <a:pPr eaLnBrk="1" fontAlgn="auto" hangingPunct="1">
              <a:spcAft>
                <a:spcPts val="0"/>
              </a:spcAft>
              <a:defRPr/>
            </a:pPr>
            <a:r>
              <a:rPr lang="en-US" dirty="0"/>
              <a:t>Game Meat</a:t>
            </a:r>
          </a:p>
          <a:p>
            <a:pPr eaLnBrk="1" fontAlgn="auto" hangingPunct="1">
              <a:spcAft>
                <a:spcPts val="0"/>
              </a:spcAft>
              <a:defRPr/>
            </a:pPr>
            <a:endParaRPr lang="en-US" dirty="0"/>
          </a:p>
        </p:txBody>
      </p:sp>
      <p:sp>
        <p:nvSpPr>
          <p:cNvPr id="6" name="Content Placeholder 5">
            <a:extLst>
              <a:ext uri="{FF2B5EF4-FFF2-40B4-BE49-F238E27FC236}">
                <a16:creationId xmlns:a16="http://schemas.microsoft.com/office/drawing/2014/main" id="{5A5D0BF6-596A-4BA8-8523-366219360516}"/>
              </a:ext>
            </a:extLst>
          </p:cNvPr>
          <p:cNvSpPr>
            <a:spLocks noGrp="1"/>
          </p:cNvSpPr>
          <p:nvPr>
            <p:ph sz="half" idx="2"/>
          </p:nvPr>
        </p:nvSpPr>
        <p:spPr/>
        <p:txBody>
          <a:bodyPr rtlCol="0">
            <a:normAutofit fontScale="92500" lnSpcReduction="10000"/>
          </a:bodyPr>
          <a:lstStyle/>
          <a:p>
            <a:pPr eaLnBrk="1" fontAlgn="auto" hangingPunct="1">
              <a:spcAft>
                <a:spcPts val="0"/>
              </a:spcAft>
              <a:defRPr/>
            </a:pPr>
            <a:r>
              <a:rPr lang="en-US" dirty="0"/>
              <a:t>Grains</a:t>
            </a:r>
          </a:p>
          <a:p>
            <a:pPr eaLnBrk="1" fontAlgn="auto" hangingPunct="1">
              <a:spcAft>
                <a:spcPts val="0"/>
              </a:spcAft>
              <a:defRPr/>
            </a:pPr>
            <a:r>
              <a:rPr lang="en-US" dirty="0"/>
              <a:t>Multi-Component Foods (such as a refrigerated entrée or a sandwich)</a:t>
            </a:r>
          </a:p>
          <a:p>
            <a:pPr eaLnBrk="1" fontAlgn="auto" hangingPunct="1">
              <a:spcAft>
                <a:spcPts val="0"/>
              </a:spcAft>
              <a:defRPr/>
            </a:pPr>
            <a:r>
              <a:rPr lang="en-US" dirty="0"/>
              <a:t>Nuts</a:t>
            </a:r>
          </a:p>
          <a:p>
            <a:pPr eaLnBrk="1" fontAlgn="auto" hangingPunct="1">
              <a:spcAft>
                <a:spcPts val="0"/>
              </a:spcAft>
              <a:defRPr/>
            </a:pPr>
            <a:r>
              <a:rPr lang="en-US" dirty="0"/>
              <a:t>Oil</a:t>
            </a:r>
          </a:p>
          <a:p>
            <a:pPr eaLnBrk="1" fontAlgn="auto" hangingPunct="1">
              <a:spcAft>
                <a:spcPts val="0"/>
              </a:spcAft>
              <a:defRPr/>
            </a:pPr>
            <a:r>
              <a:rPr lang="en-US" dirty="0"/>
              <a:t>Snack Foods</a:t>
            </a:r>
          </a:p>
          <a:p>
            <a:pPr eaLnBrk="1" fontAlgn="auto" hangingPunct="1">
              <a:spcAft>
                <a:spcPts val="0"/>
              </a:spcAft>
              <a:defRPr/>
            </a:pPr>
            <a:r>
              <a:rPr lang="en-US" dirty="0"/>
              <a:t>Soups</a:t>
            </a:r>
          </a:p>
          <a:p>
            <a:pPr eaLnBrk="1" fontAlgn="auto" hangingPunct="1">
              <a:spcAft>
                <a:spcPts val="0"/>
              </a:spcAft>
              <a:defRPr/>
            </a:pPr>
            <a:r>
              <a:rPr lang="en-US" dirty="0"/>
              <a:t>Spice</a:t>
            </a:r>
          </a:p>
          <a:p>
            <a:pPr eaLnBrk="1" fontAlgn="auto" hangingPunct="1">
              <a:spcAft>
                <a:spcPts val="0"/>
              </a:spcAft>
              <a:defRPr/>
            </a:pPr>
            <a:r>
              <a:rPr lang="en-US" dirty="0"/>
              <a:t>Sweeteners</a:t>
            </a:r>
          </a:p>
          <a:p>
            <a:pPr eaLnBrk="1" fontAlgn="auto" hangingPunct="1">
              <a:spcAft>
                <a:spcPts val="0"/>
              </a:spcAft>
              <a:defRPr/>
            </a:pPr>
            <a:endParaRPr lang="en-US" dirty="0"/>
          </a:p>
        </p:txBody>
      </p:sp>
      <p:sp>
        <p:nvSpPr>
          <p:cNvPr id="3" name="Slide Number Placeholder 2">
            <a:extLst>
              <a:ext uri="{FF2B5EF4-FFF2-40B4-BE49-F238E27FC236}">
                <a16:creationId xmlns:a16="http://schemas.microsoft.com/office/drawing/2014/main" id="{2D79B394-C790-4474-9F53-EF53134BE63F}"/>
              </a:ext>
            </a:extLst>
          </p:cNvPr>
          <p:cNvSpPr>
            <a:spLocks noGrp="1"/>
          </p:cNvSpPr>
          <p:nvPr>
            <p:ph type="sldNum" sz="quarter" idx="4"/>
          </p:nvPr>
        </p:nvSpPr>
        <p:spPr/>
        <p:txBody>
          <a:bodyPr/>
          <a:lstStyle/>
          <a:p>
            <a:pPr>
              <a:defRPr/>
            </a:pPr>
            <a:fld id="{12C9D3FF-E2E9-4DC3-A8DF-D91EF9AAB781}" type="slidenum">
              <a:rPr lang="en-US" smtClean="0">
                <a:solidFill>
                  <a:prstClr val="black">
                    <a:tint val="75000"/>
                  </a:prstClr>
                </a:solidFill>
              </a:rPr>
              <a:pPr>
                <a:defRPr/>
              </a:pPr>
              <a:t>22</a:t>
            </a:fld>
            <a:endParaRPr lang="en-US" dirty="0"/>
          </a:p>
        </p:txBody>
      </p:sp>
    </p:spTree>
    <p:extLst>
      <p:ext uri="{BB962C8B-B14F-4D97-AF65-F5344CB8AC3E}">
        <p14:creationId xmlns:p14="http://schemas.microsoft.com/office/powerpoint/2010/main" val="3247032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3032C-3686-44AE-ABF9-75C3AA3329FC}"/>
              </a:ext>
            </a:extLst>
          </p:cNvPr>
          <p:cNvSpPr>
            <a:spLocks noGrp="1"/>
          </p:cNvSpPr>
          <p:nvPr>
            <p:ph type="title"/>
          </p:nvPr>
        </p:nvSpPr>
        <p:spPr>
          <a:xfrm>
            <a:off x="457200" y="81063"/>
            <a:ext cx="8229600" cy="944562"/>
          </a:xfrm>
        </p:spPr>
        <p:txBody>
          <a:bodyPr rtlCol="0">
            <a:normAutofit fontScale="90000"/>
          </a:bodyPr>
          <a:lstStyle/>
          <a:p>
            <a:pPr eaLnBrk="1" fontAlgn="auto" hangingPunct="1">
              <a:spcAft>
                <a:spcPts val="0"/>
              </a:spcAft>
              <a:defRPr/>
            </a:pPr>
            <a:r>
              <a:rPr lang="en-US" b="1" dirty="0"/>
              <a:t>PCHF Guidance – Chapter 3</a:t>
            </a:r>
            <a:br>
              <a:rPr lang="en-US" b="1" dirty="0"/>
            </a:br>
            <a:r>
              <a:rPr lang="en-US" sz="3100" dirty="0"/>
              <a:t>Appendix 1 – cont.</a:t>
            </a:r>
          </a:p>
        </p:txBody>
      </p:sp>
      <p:sp>
        <p:nvSpPr>
          <p:cNvPr id="24579" name="Content Placeholder 5">
            <a:extLst>
              <a:ext uri="{FF2B5EF4-FFF2-40B4-BE49-F238E27FC236}">
                <a16:creationId xmlns:a16="http://schemas.microsoft.com/office/drawing/2014/main" id="{004CE402-1179-42AF-AC23-3B7DAC5AB726}"/>
              </a:ext>
            </a:extLst>
          </p:cNvPr>
          <p:cNvSpPr>
            <a:spLocks noGrp="1"/>
          </p:cNvSpPr>
          <p:nvPr>
            <p:ph sz="half" idx="1"/>
          </p:nvPr>
        </p:nvSpPr>
        <p:spPr/>
        <p:txBody>
          <a:bodyPr/>
          <a:lstStyle/>
          <a:p>
            <a:pPr eaLnBrk="1" hangingPunct="1"/>
            <a:r>
              <a:rPr lang="en-US" altLang="en-US"/>
              <a:t>Information provided in each the table is organized to describe:</a:t>
            </a:r>
          </a:p>
          <a:p>
            <a:pPr lvl="1" eaLnBrk="1" hangingPunct="1"/>
            <a:r>
              <a:rPr lang="en-US" altLang="en-US"/>
              <a:t>Food Categories</a:t>
            </a:r>
          </a:p>
          <a:p>
            <a:pPr lvl="1" eaLnBrk="1" hangingPunct="1"/>
            <a:r>
              <a:rPr lang="en-US" altLang="en-US"/>
              <a:t>Food Subcategories</a:t>
            </a:r>
          </a:p>
          <a:p>
            <a:pPr lvl="1" eaLnBrk="1" hangingPunct="1"/>
            <a:r>
              <a:rPr lang="en-US" altLang="en-US"/>
              <a:t>Hazards</a:t>
            </a:r>
          </a:p>
          <a:p>
            <a:pPr lvl="1" eaLnBrk="1" hangingPunct="1"/>
            <a:r>
              <a:rPr lang="en-US" altLang="en-US"/>
              <a:t>Example Products</a:t>
            </a:r>
          </a:p>
          <a:p>
            <a:pPr eaLnBrk="1" hangingPunct="1"/>
            <a:endParaRPr lang="en-US" altLang="en-US"/>
          </a:p>
        </p:txBody>
      </p:sp>
      <p:pic>
        <p:nvPicPr>
          <p:cNvPr id="24580" name="Picture 2" descr="C:\Users\Leslie.Smoot\AppData\Local\Microsoft\Windows\Temporary Internet Files\Content.IE5\3SQLCY0Y\libro[1].png">
            <a:extLst>
              <a:ext uri="{FF2B5EF4-FFF2-40B4-BE49-F238E27FC236}">
                <a16:creationId xmlns:a16="http://schemas.microsoft.com/office/drawing/2014/main" id="{202153D3-4E53-47B3-BEBE-91B46BF0DD4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29200" y="1371600"/>
            <a:ext cx="4038600" cy="4179888"/>
          </a:xfrm>
          <a:noFill/>
        </p:spPr>
      </p:pic>
      <p:sp>
        <p:nvSpPr>
          <p:cNvPr id="24581" name="Rectangle 8">
            <a:extLst>
              <a:ext uri="{FF2B5EF4-FFF2-40B4-BE49-F238E27FC236}">
                <a16:creationId xmlns:a16="http://schemas.microsoft.com/office/drawing/2014/main" id="{86818EA1-CF9F-46EF-A9E3-42A4D88E50EB}"/>
              </a:ext>
            </a:extLst>
          </p:cNvPr>
          <p:cNvSpPr>
            <a:spLocks noChangeArrowheads="1"/>
          </p:cNvSpPr>
          <p:nvPr/>
        </p:nvSpPr>
        <p:spPr bwMode="auto">
          <a:xfrm rot="-396091">
            <a:off x="5373688" y="2911475"/>
            <a:ext cx="266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Appendix 1</a:t>
            </a: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Potential Hazards for Foods and Processes</a:t>
            </a: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Tables</a:t>
            </a: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 name="Slide Number Placeholder 3">
            <a:extLst>
              <a:ext uri="{FF2B5EF4-FFF2-40B4-BE49-F238E27FC236}">
                <a16:creationId xmlns:a16="http://schemas.microsoft.com/office/drawing/2014/main" id="{8A4D8BFC-BCE3-44CB-AD9F-878425E3A760}"/>
              </a:ext>
            </a:extLst>
          </p:cNvPr>
          <p:cNvSpPr>
            <a:spLocks noGrp="1"/>
          </p:cNvSpPr>
          <p:nvPr>
            <p:ph type="sldNum" sz="quarter" idx="4"/>
          </p:nvPr>
        </p:nvSpPr>
        <p:spPr/>
        <p:txBody>
          <a:bodyPr/>
          <a:lstStyle/>
          <a:p>
            <a:pPr>
              <a:defRPr/>
            </a:pPr>
            <a:fld id="{12C9D3FF-E2E9-4DC3-A8DF-D91EF9AAB781}" type="slidenum">
              <a:rPr lang="en-US" smtClean="0">
                <a:solidFill>
                  <a:prstClr val="black">
                    <a:tint val="75000"/>
                  </a:prstClr>
                </a:solidFill>
              </a:rPr>
              <a:pPr>
                <a:defRPr/>
              </a:pPr>
              <a:t>23</a:t>
            </a:fld>
            <a:endParaRPr lang="en-US" dirty="0"/>
          </a:p>
        </p:txBody>
      </p:sp>
    </p:spTree>
    <p:extLst>
      <p:ext uri="{BB962C8B-B14F-4D97-AF65-F5344CB8AC3E}">
        <p14:creationId xmlns:p14="http://schemas.microsoft.com/office/powerpoint/2010/main" val="2222764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0A0FE8-29BE-470C-8BA0-8FFB598399AC}"/>
              </a:ext>
            </a:extLst>
          </p:cNvPr>
          <p:cNvSpPr>
            <a:spLocks noGrp="1"/>
          </p:cNvSpPr>
          <p:nvPr>
            <p:ph type="title"/>
          </p:nvPr>
        </p:nvSpPr>
        <p:spPr>
          <a:xfrm>
            <a:off x="431157" y="27008"/>
            <a:ext cx="8229600" cy="944562"/>
          </a:xfrm>
        </p:spPr>
        <p:txBody>
          <a:bodyPr rtlCol="0">
            <a:normAutofit fontScale="90000"/>
          </a:bodyPr>
          <a:lstStyle/>
          <a:p>
            <a:pPr eaLnBrk="1" fontAlgn="auto" hangingPunct="1">
              <a:spcAft>
                <a:spcPts val="0"/>
              </a:spcAft>
              <a:defRPr/>
            </a:pPr>
            <a:r>
              <a:rPr lang="en-US" b="1" dirty="0"/>
              <a:t>PCHF Guidance – Chapter 3</a:t>
            </a:r>
            <a:br>
              <a:rPr lang="en-US" b="1" dirty="0"/>
            </a:br>
            <a:r>
              <a:rPr lang="en-US" sz="3100" dirty="0"/>
              <a:t>Appendix 1</a:t>
            </a:r>
          </a:p>
        </p:txBody>
      </p:sp>
      <p:sp>
        <p:nvSpPr>
          <p:cNvPr id="5" name="Content Placeholder 4">
            <a:extLst>
              <a:ext uri="{FF2B5EF4-FFF2-40B4-BE49-F238E27FC236}">
                <a16:creationId xmlns:a16="http://schemas.microsoft.com/office/drawing/2014/main" id="{BB16E3C8-A068-4DA0-9D0D-55DAD2CF6815}"/>
              </a:ext>
            </a:extLst>
          </p:cNvPr>
          <p:cNvSpPr>
            <a:spLocks noGrp="1"/>
          </p:cNvSpPr>
          <p:nvPr>
            <p:ph sz="half" idx="1"/>
          </p:nvPr>
        </p:nvSpPr>
        <p:spPr>
          <a:xfrm>
            <a:off x="438872" y="1210438"/>
            <a:ext cx="8570004" cy="4525963"/>
          </a:xfrm>
        </p:spPr>
        <p:txBody>
          <a:bodyPr rtlCol="0">
            <a:normAutofit/>
          </a:bodyPr>
          <a:lstStyle/>
          <a:p>
            <a:pPr marL="0" indent="0" eaLnBrk="1" fontAlgn="auto" hangingPunct="1">
              <a:spcAft>
                <a:spcPts val="0"/>
              </a:spcAft>
              <a:buNone/>
              <a:defRPr/>
            </a:pPr>
            <a:r>
              <a:rPr lang="en-US" dirty="0"/>
              <a:t>To help you identify food-related and process-related hazards for the food categories listed, the Appendix contains three series of tables</a:t>
            </a:r>
          </a:p>
          <a:p>
            <a:pPr eaLnBrk="1" fontAlgn="auto" hangingPunct="1">
              <a:spcAft>
                <a:spcPts val="0"/>
              </a:spcAft>
              <a:defRPr/>
            </a:pPr>
            <a:r>
              <a:rPr lang="en-US" sz="2400" dirty="0"/>
              <a:t>Tables 1A-1Q – info for potential </a:t>
            </a:r>
            <a:r>
              <a:rPr lang="en-US" sz="2400" u="sng" dirty="0"/>
              <a:t>food-related</a:t>
            </a:r>
            <a:r>
              <a:rPr lang="en-US" sz="2400" dirty="0"/>
              <a:t> </a:t>
            </a:r>
            <a:r>
              <a:rPr lang="en-US" sz="2400" b="1" dirty="0"/>
              <a:t>biological</a:t>
            </a:r>
            <a:r>
              <a:rPr lang="en-US" sz="2400" dirty="0"/>
              <a:t> </a:t>
            </a:r>
            <a:r>
              <a:rPr lang="en-US" sz="2400" b="1" dirty="0"/>
              <a:t>hazards</a:t>
            </a:r>
          </a:p>
          <a:p>
            <a:pPr eaLnBrk="1" fontAlgn="auto" hangingPunct="1">
              <a:spcAft>
                <a:spcPts val="0"/>
              </a:spcAft>
              <a:defRPr/>
            </a:pPr>
            <a:r>
              <a:rPr lang="en-US" sz="2400" dirty="0"/>
              <a:t>Tables 2A-2Q – info for potential </a:t>
            </a:r>
            <a:r>
              <a:rPr lang="en-US" sz="2400" u="sng" dirty="0"/>
              <a:t>food-related</a:t>
            </a:r>
            <a:r>
              <a:rPr lang="en-US" sz="2400" dirty="0"/>
              <a:t> </a:t>
            </a:r>
            <a:r>
              <a:rPr lang="en-US" sz="2400" b="1" dirty="0"/>
              <a:t>chemical</a:t>
            </a:r>
            <a:r>
              <a:rPr lang="en-US" sz="2400" dirty="0"/>
              <a:t> </a:t>
            </a:r>
            <a:r>
              <a:rPr lang="en-US" sz="2400" b="1" dirty="0"/>
              <a:t>hazards</a:t>
            </a:r>
          </a:p>
          <a:p>
            <a:pPr eaLnBrk="1" fontAlgn="auto" hangingPunct="1">
              <a:spcAft>
                <a:spcPts val="0"/>
              </a:spcAft>
              <a:defRPr/>
            </a:pPr>
            <a:r>
              <a:rPr lang="en-US" sz="2400" dirty="0"/>
              <a:t>Tables 3A-3Q – info for potential </a:t>
            </a:r>
            <a:r>
              <a:rPr lang="en-US" sz="2400" u="sng" dirty="0"/>
              <a:t>process-related</a:t>
            </a:r>
            <a:r>
              <a:rPr lang="en-US" sz="2400" dirty="0"/>
              <a:t> </a:t>
            </a:r>
            <a:r>
              <a:rPr lang="en-US" sz="2400" b="1" dirty="0"/>
              <a:t>biological, chemical, and physical hazards</a:t>
            </a:r>
          </a:p>
        </p:txBody>
      </p:sp>
      <p:sp>
        <p:nvSpPr>
          <p:cNvPr id="6" name="Slide Number Placeholder 5">
            <a:extLst>
              <a:ext uri="{FF2B5EF4-FFF2-40B4-BE49-F238E27FC236}">
                <a16:creationId xmlns:a16="http://schemas.microsoft.com/office/drawing/2014/main" id="{022E2E87-5C14-4B4A-B0A4-F45CA62B06DC}"/>
              </a:ext>
            </a:extLst>
          </p:cNvPr>
          <p:cNvSpPr>
            <a:spLocks noGrp="1"/>
          </p:cNvSpPr>
          <p:nvPr>
            <p:ph type="sldNum" sz="quarter" idx="4"/>
          </p:nvPr>
        </p:nvSpPr>
        <p:spPr/>
        <p:txBody>
          <a:bodyPr/>
          <a:lstStyle/>
          <a:p>
            <a:pPr>
              <a:defRPr/>
            </a:pPr>
            <a:fld id="{12C9D3FF-E2E9-4DC3-A8DF-D91EF9AAB781}" type="slidenum">
              <a:rPr lang="en-US" smtClean="0">
                <a:solidFill>
                  <a:prstClr val="black">
                    <a:tint val="75000"/>
                  </a:prstClr>
                </a:solidFill>
              </a:rPr>
              <a:pPr>
                <a:defRPr/>
              </a:pPr>
              <a:t>24</a:t>
            </a:fld>
            <a:endParaRPr lang="en-US" dirty="0"/>
          </a:p>
        </p:txBody>
      </p:sp>
    </p:spTree>
    <p:extLst>
      <p:ext uri="{BB962C8B-B14F-4D97-AF65-F5344CB8AC3E}">
        <p14:creationId xmlns:p14="http://schemas.microsoft.com/office/powerpoint/2010/main" val="1706175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a:extLst>
              <a:ext uri="{FF2B5EF4-FFF2-40B4-BE49-F238E27FC236}">
                <a16:creationId xmlns:a16="http://schemas.microsoft.com/office/drawing/2014/main" id="{32CF19BF-DC5B-4CB3-982E-4B930CB2EE5B}"/>
              </a:ext>
            </a:extLst>
          </p:cNvPr>
          <p:cNvSpPr>
            <a:spLocks noGrp="1"/>
          </p:cNvSpPr>
          <p:nvPr>
            <p:ph type="title"/>
          </p:nvPr>
        </p:nvSpPr>
        <p:spPr>
          <a:xfrm>
            <a:off x="457200" y="76200"/>
            <a:ext cx="8229600" cy="944562"/>
          </a:xfrm>
        </p:spPr>
        <p:txBody>
          <a:bodyPr>
            <a:noAutofit/>
          </a:bodyPr>
          <a:lstStyle/>
          <a:p>
            <a:pPr eaLnBrk="1" hangingPunct="1"/>
            <a:r>
              <a:rPr lang="en-US" altLang="en-US" sz="2000" b="1" dirty="0"/>
              <a:t>PCHF Guidance – Appendix 1</a:t>
            </a:r>
            <a:br>
              <a:rPr lang="en-US" altLang="en-US" sz="2000" b="1" dirty="0"/>
            </a:br>
            <a:r>
              <a:rPr lang="en-US" altLang="en-US" sz="2000" b="1" dirty="0"/>
              <a:t>Biological Hazards Table Used to Determine Potential Hazards in Pasteurized Milk an Ingredient used in Making Ice Cream with Inclusions </a:t>
            </a:r>
          </a:p>
        </p:txBody>
      </p:sp>
      <p:sp>
        <p:nvSpPr>
          <p:cNvPr id="2" name="TextBox 1">
            <a:extLst>
              <a:ext uri="{FF2B5EF4-FFF2-40B4-BE49-F238E27FC236}">
                <a16:creationId xmlns:a16="http://schemas.microsoft.com/office/drawing/2014/main" id="{83CFF31C-CC3F-407B-AE7F-4258C012EE83}"/>
              </a:ext>
            </a:extLst>
          </p:cNvPr>
          <p:cNvSpPr txBox="1"/>
          <p:nvPr/>
        </p:nvSpPr>
        <p:spPr>
          <a:xfrm>
            <a:off x="571500" y="1219200"/>
            <a:ext cx="8458200" cy="276999"/>
          </a:xfrm>
          <a:prstGeom prst="rect">
            <a:avLst/>
          </a:prstGeom>
          <a:noFill/>
        </p:spPr>
        <p:txBody>
          <a:bodyPr wrap="square" rtlCol="0">
            <a:spAutoFit/>
          </a:bodyPr>
          <a:lstStyle/>
          <a:p>
            <a:r>
              <a:rPr lang="en-US" sz="1200"/>
              <a:t>Table 1E: </a:t>
            </a:r>
            <a:r>
              <a:rPr lang="en-US" sz="1200" dirty="0"/>
              <a:t>Information that you should consider for potential ingredient or other food-related biological hazards for Dairy Items</a:t>
            </a:r>
          </a:p>
        </p:txBody>
      </p:sp>
      <p:pic>
        <p:nvPicPr>
          <p:cNvPr id="5" name="Picture 4">
            <a:extLst>
              <a:ext uri="{FF2B5EF4-FFF2-40B4-BE49-F238E27FC236}">
                <a16:creationId xmlns:a16="http://schemas.microsoft.com/office/drawing/2014/main" id="{0F61C21B-25D7-4523-9861-CD433DBD4B16}"/>
              </a:ext>
            </a:extLst>
          </p:cNvPr>
          <p:cNvPicPr>
            <a:picLocks noChangeAspect="1"/>
          </p:cNvPicPr>
          <p:nvPr/>
        </p:nvPicPr>
        <p:blipFill rotWithShape="1">
          <a:blip r:embed="rId3"/>
          <a:srcRect l="18333" t="18873" r="20000" b="18874"/>
          <a:stretch/>
        </p:blipFill>
        <p:spPr>
          <a:xfrm>
            <a:off x="571500" y="1496199"/>
            <a:ext cx="8157554" cy="4629963"/>
          </a:xfrm>
          <a:prstGeom prst="rect">
            <a:avLst/>
          </a:prstGeom>
        </p:spPr>
      </p:pic>
      <p:sp>
        <p:nvSpPr>
          <p:cNvPr id="9" name="Left Arrow 9">
            <a:extLst>
              <a:ext uri="{FF2B5EF4-FFF2-40B4-BE49-F238E27FC236}">
                <a16:creationId xmlns:a16="http://schemas.microsoft.com/office/drawing/2014/main" id="{BDBE5093-EB2A-4A0F-AE13-99A102EE32C1}"/>
              </a:ext>
            </a:extLst>
          </p:cNvPr>
          <p:cNvSpPr/>
          <p:nvPr/>
        </p:nvSpPr>
        <p:spPr>
          <a:xfrm rot="10800000">
            <a:off x="30480" y="4267200"/>
            <a:ext cx="685800" cy="6096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5386C2F5-7F69-4014-9118-568AA08702F2}"/>
              </a:ext>
            </a:extLst>
          </p:cNvPr>
          <p:cNvSpPr>
            <a:spLocks noGrp="1"/>
          </p:cNvSpPr>
          <p:nvPr>
            <p:ph type="sldNum" sz="quarter" idx="4"/>
          </p:nvPr>
        </p:nvSpPr>
        <p:spPr/>
        <p:txBody>
          <a:bodyPr/>
          <a:lstStyle/>
          <a:p>
            <a:pPr>
              <a:defRPr/>
            </a:pPr>
            <a:fld id="{12C9D3FF-E2E9-4DC3-A8DF-D91EF9AAB781}" type="slidenum">
              <a:rPr lang="en-US" smtClean="0">
                <a:solidFill>
                  <a:prstClr val="black">
                    <a:tint val="75000"/>
                  </a:prstClr>
                </a:solidFill>
              </a:rPr>
              <a:pPr>
                <a:defRPr/>
              </a:pPr>
              <a:t>25</a:t>
            </a:fld>
            <a:endParaRPr lang="en-US" dirty="0"/>
          </a:p>
        </p:txBody>
      </p:sp>
    </p:spTree>
    <p:extLst>
      <p:ext uri="{BB962C8B-B14F-4D97-AF65-F5344CB8AC3E}">
        <p14:creationId xmlns:p14="http://schemas.microsoft.com/office/powerpoint/2010/main" val="1945805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CFF31C-CC3F-407B-AE7F-4258C012EE83}"/>
              </a:ext>
            </a:extLst>
          </p:cNvPr>
          <p:cNvSpPr txBox="1"/>
          <p:nvPr/>
        </p:nvSpPr>
        <p:spPr>
          <a:xfrm>
            <a:off x="571500" y="1219200"/>
            <a:ext cx="8458200" cy="276999"/>
          </a:xfrm>
          <a:prstGeom prst="rect">
            <a:avLst/>
          </a:prstGeom>
          <a:noFill/>
        </p:spPr>
        <p:txBody>
          <a:bodyPr wrap="square" rtlCol="0">
            <a:spAutoFit/>
          </a:bodyPr>
          <a:lstStyle/>
          <a:p>
            <a:r>
              <a:rPr lang="en-US" sz="1200" dirty="0"/>
              <a:t>Table 1L: Information that you should consider for potential ingredient or other food-related biological hazards for Nuts &amp; Seeds</a:t>
            </a:r>
          </a:p>
        </p:txBody>
      </p:sp>
      <p:pic>
        <p:nvPicPr>
          <p:cNvPr id="3" name="Picture 2">
            <a:extLst>
              <a:ext uri="{FF2B5EF4-FFF2-40B4-BE49-F238E27FC236}">
                <a16:creationId xmlns:a16="http://schemas.microsoft.com/office/drawing/2014/main" id="{D599156F-890C-412E-AE3F-37C470E642C9}"/>
              </a:ext>
            </a:extLst>
          </p:cNvPr>
          <p:cNvPicPr>
            <a:picLocks noChangeAspect="1"/>
          </p:cNvPicPr>
          <p:nvPr/>
        </p:nvPicPr>
        <p:blipFill rotWithShape="1">
          <a:blip r:embed="rId3"/>
          <a:srcRect l="9167" t="20000" r="10000" b="19133"/>
          <a:stretch/>
        </p:blipFill>
        <p:spPr>
          <a:xfrm>
            <a:off x="571500" y="1496199"/>
            <a:ext cx="8458200" cy="4776676"/>
          </a:xfrm>
          <a:prstGeom prst="rect">
            <a:avLst/>
          </a:prstGeom>
          <a:ln>
            <a:solidFill>
              <a:schemeClr val="tx1"/>
            </a:solidFill>
          </a:ln>
        </p:spPr>
      </p:pic>
      <p:sp>
        <p:nvSpPr>
          <p:cNvPr id="8" name="Title 4">
            <a:extLst>
              <a:ext uri="{FF2B5EF4-FFF2-40B4-BE49-F238E27FC236}">
                <a16:creationId xmlns:a16="http://schemas.microsoft.com/office/drawing/2014/main" id="{93EAFD25-1EB8-4492-BE39-BA8A7C458F60}"/>
              </a:ext>
            </a:extLst>
          </p:cNvPr>
          <p:cNvSpPr txBox="1">
            <a:spLocks/>
          </p:cNvSpPr>
          <p:nvPr/>
        </p:nvSpPr>
        <p:spPr>
          <a:xfrm>
            <a:off x="152400" y="94120"/>
            <a:ext cx="8229600" cy="944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rgbClr val="005C8A"/>
                </a:solidFill>
                <a:latin typeface="+mj-lt"/>
                <a:ea typeface="+mj-ea"/>
                <a:cs typeface="+mj-cs"/>
              </a:defRPr>
            </a:lvl1pPr>
          </a:lstStyle>
          <a:p>
            <a:r>
              <a:rPr lang="en-US" altLang="en-US" sz="2000" b="1" dirty="0"/>
              <a:t>PCHF Guidance – Appendix 1</a:t>
            </a:r>
            <a:br>
              <a:rPr lang="en-US" altLang="en-US" sz="2000" b="1" dirty="0"/>
            </a:br>
            <a:r>
              <a:rPr lang="en-US" altLang="en-US" sz="2000" b="1" dirty="0"/>
              <a:t>Biological Hazards Table Used to Determine Potential Hazards in Tree Nuts an Ingredient used in Making Ice Cream with Inclusions </a:t>
            </a:r>
          </a:p>
        </p:txBody>
      </p:sp>
      <p:sp>
        <p:nvSpPr>
          <p:cNvPr id="12" name="Left Arrow 9">
            <a:extLst>
              <a:ext uri="{FF2B5EF4-FFF2-40B4-BE49-F238E27FC236}">
                <a16:creationId xmlns:a16="http://schemas.microsoft.com/office/drawing/2014/main" id="{5BD1A7BE-2F75-4AE0-957B-635AD041F5AC}"/>
              </a:ext>
            </a:extLst>
          </p:cNvPr>
          <p:cNvSpPr/>
          <p:nvPr/>
        </p:nvSpPr>
        <p:spPr>
          <a:xfrm rot="10800000">
            <a:off x="-30480" y="5361801"/>
            <a:ext cx="800100" cy="6096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2946492-0F72-4E39-AB90-FD73A587878B}"/>
              </a:ext>
            </a:extLst>
          </p:cNvPr>
          <p:cNvSpPr>
            <a:spLocks noGrp="1"/>
          </p:cNvSpPr>
          <p:nvPr>
            <p:ph type="sldNum" sz="quarter" idx="4"/>
          </p:nvPr>
        </p:nvSpPr>
        <p:spPr/>
        <p:txBody>
          <a:bodyPr/>
          <a:lstStyle/>
          <a:p>
            <a:pPr>
              <a:defRPr/>
            </a:pPr>
            <a:fld id="{12C9D3FF-E2E9-4DC3-A8DF-D91EF9AAB781}" type="slidenum">
              <a:rPr lang="en-US" smtClean="0">
                <a:solidFill>
                  <a:prstClr val="black">
                    <a:tint val="75000"/>
                  </a:prstClr>
                </a:solidFill>
              </a:rPr>
              <a:pPr>
                <a:defRPr/>
              </a:pPr>
              <a:t>26</a:t>
            </a:fld>
            <a:endParaRPr lang="en-US" dirty="0"/>
          </a:p>
        </p:txBody>
      </p:sp>
    </p:spTree>
    <p:extLst>
      <p:ext uri="{BB962C8B-B14F-4D97-AF65-F5344CB8AC3E}">
        <p14:creationId xmlns:p14="http://schemas.microsoft.com/office/powerpoint/2010/main" val="3879817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83B39BE8-5B8D-4970-BE36-25F407A12451}"/>
              </a:ext>
            </a:extLst>
          </p:cNvPr>
          <p:cNvSpPr>
            <a:spLocks noGrp="1"/>
          </p:cNvSpPr>
          <p:nvPr>
            <p:ph type="title"/>
          </p:nvPr>
        </p:nvSpPr>
        <p:spPr>
          <a:xfrm>
            <a:off x="457200" y="122238"/>
            <a:ext cx="8229600" cy="944562"/>
          </a:xfrm>
        </p:spPr>
        <p:txBody>
          <a:bodyPr>
            <a:noAutofit/>
          </a:bodyPr>
          <a:lstStyle/>
          <a:p>
            <a:pPr eaLnBrk="1" hangingPunct="1"/>
            <a:r>
              <a:rPr lang="en-US" altLang="en-US" sz="1800" b="1" dirty="0"/>
              <a:t>PCHF Guidance – Appendix 1</a:t>
            </a:r>
            <a:br>
              <a:rPr lang="en-US" altLang="en-US" sz="1800" b="1" dirty="0"/>
            </a:br>
            <a:r>
              <a:rPr lang="en-US" altLang="en-US" sz="1800" b="1" dirty="0"/>
              <a:t>Chemical Hazards Table Used to Determine Potential Hazards in Pasteurized Milk an </a:t>
            </a:r>
            <a:br>
              <a:rPr lang="en-US" altLang="en-US" sz="1800" b="1" dirty="0"/>
            </a:br>
            <a:r>
              <a:rPr lang="en-US" altLang="en-US" sz="1800" b="1" dirty="0"/>
              <a:t>Ingredient used in Making Ice Cream with Inclusions</a:t>
            </a:r>
          </a:p>
        </p:txBody>
      </p:sp>
      <p:sp>
        <p:nvSpPr>
          <p:cNvPr id="4" name="TextBox 3">
            <a:extLst>
              <a:ext uri="{FF2B5EF4-FFF2-40B4-BE49-F238E27FC236}">
                <a16:creationId xmlns:a16="http://schemas.microsoft.com/office/drawing/2014/main" id="{A7350EBA-7738-4088-92E1-72B118D9B3E0}"/>
              </a:ext>
            </a:extLst>
          </p:cNvPr>
          <p:cNvSpPr txBox="1"/>
          <p:nvPr/>
        </p:nvSpPr>
        <p:spPr>
          <a:xfrm>
            <a:off x="609600" y="1097927"/>
            <a:ext cx="8991599" cy="276999"/>
          </a:xfrm>
          <a:prstGeom prst="rect">
            <a:avLst/>
          </a:prstGeom>
          <a:noFill/>
        </p:spPr>
        <p:txBody>
          <a:bodyPr wrap="square" rtlCol="0">
            <a:spAutoFit/>
          </a:bodyPr>
          <a:lstStyle/>
          <a:p>
            <a:r>
              <a:rPr lang="en-US" sz="1200" dirty="0"/>
              <a:t>Table 2E: Information that you should consider for potential ingredient or other food-related chemical hazards for Dairy Items</a:t>
            </a:r>
          </a:p>
        </p:txBody>
      </p:sp>
      <p:pic>
        <p:nvPicPr>
          <p:cNvPr id="2" name="Picture 1">
            <a:extLst>
              <a:ext uri="{FF2B5EF4-FFF2-40B4-BE49-F238E27FC236}">
                <a16:creationId xmlns:a16="http://schemas.microsoft.com/office/drawing/2014/main" id="{116C6060-4BB1-4275-80E6-55016FCBBCA5}"/>
              </a:ext>
            </a:extLst>
          </p:cNvPr>
          <p:cNvPicPr>
            <a:picLocks noChangeAspect="1"/>
          </p:cNvPicPr>
          <p:nvPr/>
        </p:nvPicPr>
        <p:blipFill rotWithShape="1">
          <a:blip r:embed="rId3"/>
          <a:srcRect l="8333" t="21173" r="10000" b="14445"/>
          <a:stretch/>
        </p:blipFill>
        <p:spPr>
          <a:xfrm>
            <a:off x="609600" y="1441511"/>
            <a:ext cx="8001001" cy="4730689"/>
          </a:xfrm>
          <a:prstGeom prst="rect">
            <a:avLst/>
          </a:prstGeom>
        </p:spPr>
      </p:pic>
      <p:sp>
        <p:nvSpPr>
          <p:cNvPr id="6" name="Left Arrow 9">
            <a:extLst>
              <a:ext uri="{FF2B5EF4-FFF2-40B4-BE49-F238E27FC236}">
                <a16:creationId xmlns:a16="http://schemas.microsoft.com/office/drawing/2014/main" id="{33D437FC-E1C3-47B2-98A9-9BC47125607C}"/>
              </a:ext>
            </a:extLst>
          </p:cNvPr>
          <p:cNvSpPr/>
          <p:nvPr/>
        </p:nvSpPr>
        <p:spPr>
          <a:xfrm rot="10800000">
            <a:off x="-19616" y="4042891"/>
            <a:ext cx="800100" cy="6096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92FCAF8A-5EF2-4BB2-910E-F8480C0A00C5}"/>
              </a:ext>
            </a:extLst>
          </p:cNvPr>
          <p:cNvSpPr>
            <a:spLocks noGrp="1"/>
          </p:cNvSpPr>
          <p:nvPr>
            <p:ph type="sldNum" sz="quarter" idx="4"/>
          </p:nvPr>
        </p:nvSpPr>
        <p:spPr/>
        <p:txBody>
          <a:bodyPr/>
          <a:lstStyle/>
          <a:p>
            <a:pPr>
              <a:defRPr/>
            </a:pPr>
            <a:fld id="{12C9D3FF-E2E9-4DC3-A8DF-D91EF9AAB781}" type="slidenum">
              <a:rPr lang="en-US" smtClean="0">
                <a:solidFill>
                  <a:prstClr val="black">
                    <a:tint val="75000"/>
                  </a:prstClr>
                </a:solidFill>
              </a:rPr>
              <a:pPr>
                <a:defRPr/>
              </a:pPr>
              <a:t>27</a:t>
            </a:fld>
            <a:endParaRPr lang="en-US" dirty="0"/>
          </a:p>
        </p:txBody>
      </p:sp>
    </p:spTree>
    <p:extLst>
      <p:ext uri="{BB962C8B-B14F-4D97-AF65-F5344CB8AC3E}">
        <p14:creationId xmlns:p14="http://schemas.microsoft.com/office/powerpoint/2010/main" val="582057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F2C75EA-B3B7-49F7-8F14-A9232AD60888}"/>
              </a:ext>
            </a:extLst>
          </p:cNvPr>
          <p:cNvSpPr txBox="1"/>
          <p:nvPr/>
        </p:nvSpPr>
        <p:spPr>
          <a:xfrm>
            <a:off x="609600" y="1097927"/>
            <a:ext cx="8991599" cy="276999"/>
          </a:xfrm>
          <a:prstGeom prst="rect">
            <a:avLst/>
          </a:prstGeom>
          <a:noFill/>
        </p:spPr>
        <p:txBody>
          <a:bodyPr wrap="square" rtlCol="0">
            <a:spAutoFit/>
          </a:bodyPr>
          <a:lstStyle/>
          <a:p>
            <a:r>
              <a:rPr lang="en-US" sz="1200" dirty="0"/>
              <a:t>Table 2L: Information that you should consider for potential ingredient or other food-related chemical hazards for Diary Items</a:t>
            </a:r>
          </a:p>
        </p:txBody>
      </p:sp>
      <p:sp>
        <p:nvSpPr>
          <p:cNvPr id="9" name="Title 1">
            <a:extLst>
              <a:ext uri="{FF2B5EF4-FFF2-40B4-BE49-F238E27FC236}">
                <a16:creationId xmlns:a16="http://schemas.microsoft.com/office/drawing/2014/main" id="{B417DD3E-DDB8-4184-A1E7-4393688132FE}"/>
              </a:ext>
            </a:extLst>
          </p:cNvPr>
          <p:cNvSpPr>
            <a:spLocks noGrp="1"/>
          </p:cNvSpPr>
          <p:nvPr>
            <p:ph type="title"/>
          </p:nvPr>
        </p:nvSpPr>
        <p:spPr>
          <a:xfrm>
            <a:off x="0" y="76200"/>
            <a:ext cx="9144000" cy="944562"/>
          </a:xfrm>
        </p:spPr>
        <p:txBody>
          <a:bodyPr>
            <a:noAutofit/>
          </a:bodyPr>
          <a:lstStyle/>
          <a:p>
            <a:pPr eaLnBrk="1" hangingPunct="1"/>
            <a:r>
              <a:rPr lang="en-US" altLang="en-US" sz="1800" b="1" dirty="0"/>
              <a:t>PCHF Guidance – Appendix 1</a:t>
            </a:r>
            <a:br>
              <a:rPr lang="en-US" altLang="en-US" sz="1800" b="1" dirty="0"/>
            </a:br>
            <a:r>
              <a:rPr lang="en-US" altLang="en-US" sz="1800" b="1" dirty="0"/>
              <a:t>Chemical Hazards Table Used to Determine Potential Hazards in Tree Nuts an </a:t>
            </a:r>
            <a:br>
              <a:rPr lang="en-US" altLang="en-US" sz="1800" b="1" dirty="0"/>
            </a:br>
            <a:r>
              <a:rPr lang="en-US" altLang="en-US" sz="1800" b="1" dirty="0"/>
              <a:t>Ingredient used in Making Ice Cream with Inclusions</a:t>
            </a:r>
          </a:p>
        </p:txBody>
      </p:sp>
      <p:pic>
        <p:nvPicPr>
          <p:cNvPr id="7" name="Picture 6">
            <a:extLst>
              <a:ext uri="{FF2B5EF4-FFF2-40B4-BE49-F238E27FC236}">
                <a16:creationId xmlns:a16="http://schemas.microsoft.com/office/drawing/2014/main" id="{F5AF9BD5-3698-4559-9D33-2A484DFDB881}"/>
              </a:ext>
            </a:extLst>
          </p:cNvPr>
          <p:cNvPicPr>
            <a:picLocks noChangeAspect="1"/>
          </p:cNvPicPr>
          <p:nvPr/>
        </p:nvPicPr>
        <p:blipFill rotWithShape="1">
          <a:blip r:embed="rId3"/>
          <a:srcRect l="5000" t="20063" r="6666" b="13333"/>
          <a:stretch/>
        </p:blipFill>
        <p:spPr>
          <a:xfrm>
            <a:off x="401101" y="1447800"/>
            <a:ext cx="8580881" cy="4852544"/>
          </a:xfrm>
          <a:prstGeom prst="rect">
            <a:avLst/>
          </a:prstGeom>
        </p:spPr>
      </p:pic>
      <p:sp>
        <p:nvSpPr>
          <p:cNvPr id="11" name="Left Arrow 9">
            <a:extLst>
              <a:ext uri="{FF2B5EF4-FFF2-40B4-BE49-F238E27FC236}">
                <a16:creationId xmlns:a16="http://schemas.microsoft.com/office/drawing/2014/main" id="{7A0CC103-8859-43BB-86E1-6C762D4B548C}"/>
              </a:ext>
            </a:extLst>
          </p:cNvPr>
          <p:cNvSpPr/>
          <p:nvPr/>
        </p:nvSpPr>
        <p:spPr>
          <a:xfrm rot="10800000">
            <a:off x="-30480" y="5133201"/>
            <a:ext cx="800100" cy="6096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98BCDBC6-5EAC-47F7-B80B-24A7A37B6C89}"/>
              </a:ext>
            </a:extLst>
          </p:cNvPr>
          <p:cNvSpPr>
            <a:spLocks noGrp="1"/>
          </p:cNvSpPr>
          <p:nvPr>
            <p:ph type="sldNum" sz="quarter" idx="4"/>
          </p:nvPr>
        </p:nvSpPr>
        <p:spPr/>
        <p:txBody>
          <a:bodyPr/>
          <a:lstStyle/>
          <a:p>
            <a:pPr>
              <a:defRPr/>
            </a:pPr>
            <a:fld id="{12C9D3FF-E2E9-4DC3-A8DF-D91EF9AAB781}" type="slidenum">
              <a:rPr lang="en-US" smtClean="0">
                <a:solidFill>
                  <a:prstClr val="black">
                    <a:tint val="75000"/>
                  </a:prstClr>
                </a:solidFill>
              </a:rPr>
              <a:pPr>
                <a:defRPr/>
              </a:pPr>
              <a:t>28</a:t>
            </a:fld>
            <a:endParaRPr lang="en-US" dirty="0"/>
          </a:p>
        </p:txBody>
      </p:sp>
    </p:spTree>
    <p:extLst>
      <p:ext uri="{BB962C8B-B14F-4D97-AF65-F5344CB8AC3E}">
        <p14:creationId xmlns:p14="http://schemas.microsoft.com/office/powerpoint/2010/main" val="936335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D981BA81-3D9C-448B-9688-099DBB790771}"/>
              </a:ext>
            </a:extLst>
          </p:cNvPr>
          <p:cNvSpPr>
            <a:spLocks noGrp="1"/>
          </p:cNvSpPr>
          <p:nvPr>
            <p:ph type="title"/>
          </p:nvPr>
        </p:nvSpPr>
        <p:spPr>
          <a:xfrm>
            <a:off x="457200" y="91440"/>
            <a:ext cx="8229600" cy="944562"/>
          </a:xfrm>
        </p:spPr>
        <p:txBody>
          <a:bodyPr>
            <a:noAutofit/>
          </a:bodyPr>
          <a:lstStyle/>
          <a:p>
            <a:pPr eaLnBrk="1" hangingPunct="1"/>
            <a:r>
              <a:rPr lang="en-US" altLang="en-US" sz="2800" b="1" dirty="0"/>
              <a:t>PCHF Guidance – Appendix 1</a:t>
            </a:r>
            <a:br>
              <a:rPr lang="en-US" altLang="en-US" sz="2800" b="1" dirty="0"/>
            </a:br>
            <a:r>
              <a:rPr lang="en-US" altLang="en-US" sz="2800" b="1" dirty="0"/>
              <a:t>Process Related Hazards Tables – Ice Cream Example</a:t>
            </a:r>
          </a:p>
        </p:txBody>
      </p:sp>
      <p:pic>
        <p:nvPicPr>
          <p:cNvPr id="3" name="Picture 2">
            <a:extLst>
              <a:ext uri="{FF2B5EF4-FFF2-40B4-BE49-F238E27FC236}">
                <a16:creationId xmlns:a16="http://schemas.microsoft.com/office/drawing/2014/main" id="{BD2F442D-E010-476E-8CA2-13D256DAD424}"/>
              </a:ext>
            </a:extLst>
          </p:cNvPr>
          <p:cNvPicPr>
            <a:picLocks noChangeAspect="1"/>
          </p:cNvPicPr>
          <p:nvPr/>
        </p:nvPicPr>
        <p:blipFill rotWithShape="1">
          <a:blip r:embed="rId3"/>
          <a:srcRect l="8189" t="17390" r="13334" b="5884"/>
          <a:stretch/>
        </p:blipFill>
        <p:spPr>
          <a:xfrm>
            <a:off x="762000" y="1524000"/>
            <a:ext cx="8229600" cy="4495800"/>
          </a:xfrm>
          <a:prstGeom prst="rect">
            <a:avLst/>
          </a:prstGeom>
        </p:spPr>
      </p:pic>
      <p:sp>
        <p:nvSpPr>
          <p:cNvPr id="6" name="TextBox 5">
            <a:extLst>
              <a:ext uri="{FF2B5EF4-FFF2-40B4-BE49-F238E27FC236}">
                <a16:creationId xmlns:a16="http://schemas.microsoft.com/office/drawing/2014/main" id="{BB03C597-B4DF-40EA-9422-B6B30B34741E}"/>
              </a:ext>
            </a:extLst>
          </p:cNvPr>
          <p:cNvSpPr txBox="1"/>
          <p:nvPr/>
        </p:nvSpPr>
        <p:spPr>
          <a:xfrm>
            <a:off x="304800" y="1169309"/>
            <a:ext cx="8610600" cy="276999"/>
          </a:xfrm>
          <a:prstGeom prst="rect">
            <a:avLst/>
          </a:prstGeom>
          <a:noFill/>
        </p:spPr>
        <p:txBody>
          <a:bodyPr wrap="square" rtlCol="0">
            <a:spAutoFit/>
          </a:bodyPr>
          <a:lstStyle/>
          <a:p>
            <a:r>
              <a:rPr lang="en-US" sz="1200" dirty="0"/>
              <a:t>Table 3E: Information that you should consider for potential process-related biological, chemical, and physical hazards for Dairy Items </a:t>
            </a:r>
          </a:p>
        </p:txBody>
      </p:sp>
      <p:sp>
        <p:nvSpPr>
          <p:cNvPr id="10" name="Left Arrow 9">
            <a:extLst>
              <a:ext uri="{FF2B5EF4-FFF2-40B4-BE49-F238E27FC236}">
                <a16:creationId xmlns:a16="http://schemas.microsoft.com/office/drawing/2014/main" id="{21BBC7B8-BDCA-494E-BAB3-E852C907584C}"/>
              </a:ext>
            </a:extLst>
          </p:cNvPr>
          <p:cNvSpPr/>
          <p:nvPr/>
        </p:nvSpPr>
        <p:spPr>
          <a:xfrm rot="10800000">
            <a:off x="-19050" y="4621891"/>
            <a:ext cx="800100" cy="6096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C5E8EBA5-AEFF-4393-86D4-04F8905BC09B}"/>
              </a:ext>
            </a:extLst>
          </p:cNvPr>
          <p:cNvSpPr>
            <a:spLocks noGrp="1"/>
          </p:cNvSpPr>
          <p:nvPr>
            <p:ph type="sldNum" sz="quarter" idx="4"/>
          </p:nvPr>
        </p:nvSpPr>
        <p:spPr/>
        <p:txBody>
          <a:bodyPr/>
          <a:lstStyle/>
          <a:p>
            <a:pPr>
              <a:defRPr/>
            </a:pPr>
            <a:fld id="{12C9D3FF-E2E9-4DC3-A8DF-D91EF9AAB781}" type="slidenum">
              <a:rPr lang="en-US" smtClean="0">
                <a:solidFill>
                  <a:prstClr val="black">
                    <a:tint val="75000"/>
                  </a:prstClr>
                </a:solidFill>
              </a:rPr>
              <a:pPr>
                <a:defRPr/>
              </a:pPr>
              <a:t>29</a:t>
            </a:fld>
            <a:endParaRPr lang="en-US" dirty="0"/>
          </a:p>
        </p:txBody>
      </p:sp>
    </p:spTree>
    <p:extLst>
      <p:ext uri="{BB962C8B-B14F-4D97-AF65-F5344CB8AC3E}">
        <p14:creationId xmlns:p14="http://schemas.microsoft.com/office/powerpoint/2010/main" val="3196767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F9F6466B-513D-4673-98E7-5E88772B8283}"/>
              </a:ext>
            </a:extLst>
          </p:cNvPr>
          <p:cNvSpPr>
            <a:spLocks noGrp="1"/>
          </p:cNvSpPr>
          <p:nvPr>
            <p:ph type="title"/>
          </p:nvPr>
        </p:nvSpPr>
        <p:spPr/>
        <p:txBody>
          <a:bodyPr/>
          <a:lstStyle/>
          <a:p>
            <a:pPr eaLnBrk="1" hangingPunct="1"/>
            <a:r>
              <a:rPr lang="en-US" altLang="en-US" b="1"/>
              <a:t>Objectives</a:t>
            </a:r>
          </a:p>
        </p:txBody>
      </p:sp>
      <p:sp>
        <p:nvSpPr>
          <p:cNvPr id="3075" name="Content Placeholder 2">
            <a:extLst>
              <a:ext uri="{FF2B5EF4-FFF2-40B4-BE49-F238E27FC236}">
                <a16:creationId xmlns:a16="http://schemas.microsoft.com/office/drawing/2014/main" id="{59C99CE0-C0C6-422A-ABF9-ED8A30E9D7F4}"/>
              </a:ext>
            </a:extLst>
          </p:cNvPr>
          <p:cNvSpPr>
            <a:spLocks noGrp="1"/>
          </p:cNvSpPr>
          <p:nvPr>
            <p:ph idx="1"/>
          </p:nvPr>
        </p:nvSpPr>
        <p:spPr/>
        <p:txBody>
          <a:bodyPr/>
          <a:lstStyle/>
          <a:p>
            <a:pPr eaLnBrk="1" hangingPunct="1"/>
            <a:r>
              <a:rPr lang="en-US" altLang="en-US" dirty="0"/>
              <a:t>Purpose and Scope of draft Preventive Controls for Human Food (PCHF) Guidance</a:t>
            </a:r>
          </a:p>
          <a:p>
            <a:pPr eaLnBrk="1" hangingPunct="1"/>
            <a:r>
              <a:rPr lang="en-US" altLang="en-US" dirty="0"/>
              <a:t>Describe the structure of the draft PCHF Rule Guidance to Industry document</a:t>
            </a:r>
          </a:p>
          <a:p>
            <a:pPr eaLnBrk="1" hangingPunct="1"/>
            <a:r>
              <a:rPr lang="en-US" altLang="en-US" dirty="0"/>
              <a:t>Highlight Key Content from Guidance</a:t>
            </a:r>
          </a:p>
          <a:p>
            <a:pPr eaLnBrk="1" hangingPunct="1"/>
            <a:r>
              <a:rPr lang="en-US" altLang="en-US" dirty="0"/>
              <a:t>Describe how to use the Guidance specifically Appendix 1 to conduct a hazard analysis</a:t>
            </a:r>
          </a:p>
          <a:p>
            <a:pPr marL="0" indent="0" eaLnBrk="1" hangingPunct="1">
              <a:buNone/>
            </a:pPr>
            <a:endParaRPr lang="en-US" altLang="en-US" dirty="0"/>
          </a:p>
        </p:txBody>
      </p:sp>
      <p:sp>
        <p:nvSpPr>
          <p:cNvPr id="3" name="Slide Number Placeholder 2">
            <a:extLst>
              <a:ext uri="{FF2B5EF4-FFF2-40B4-BE49-F238E27FC236}">
                <a16:creationId xmlns:a16="http://schemas.microsoft.com/office/drawing/2014/main" id="{7263A1F5-F48A-47F2-B06E-BD26A49B3A4D}"/>
              </a:ext>
            </a:extLst>
          </p:cNvPr>
          <p:cNvSpPr>
            <a:spLocks noGrp="1"/>
          </p:cNvSpPr>
          <p:nvPr>
            <p:ph type="sldNum" sz="quarter" idx="4"/>
          </p:nvPr>
        </p:nvSpPr>
        <p:spPr/>
        <p:txBody>
          <a:bodyPr/>
          <a:lstStyle/>
          <a:p>
            <a:pPr>
              <a:defRPr/>
            </a:pPr>
            <a:fld id="{12C9D3FF-E2E9-4DC3-A8DF-D91EF9AAB781}" type="slidenum">
              <a:rPr lang="en-US" smtClean="0">
                <a:solidFill>
                  <a:prstClr val="black">
                    <a:tint val="75000"/>
                  </a:prstClr>
                </a:solidFill>
              </a:rPr>
              <a:pPr>
                <a:defRPr/>
              </a:pPr>
              <a:t>3</a:t>
            </a:fld>
            <a:endParaRPr lang="en-US" dirty="0"/>
          </a:p>
        </p:txBody>
      </p:sp>
    </p:spTree>
    <p:extLst>
      <p:ext uri="{BB962C8B-B14F-4D97-AF65-F5344CB8AC3E}">
        <p14:creationId xmlns:p14="http://schemas.microsoft.com/office/powerpoint/2010/main" val="3262916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0682921D-FE3A-4D80-AFD0-BAD54242119B}"/>
              </a:ext>
            </a:extLst>
          </p:cNvPr>
          <p:cNvSpPr>
            <a:spLocks noGrp="1"/>
          </p:cNvSpPr>
          <p:nvPr>
            <p:ph type="title"/>
          </p:nvPr>
        </p:nvSpPr>
        <p:spPr>
          <a:xfrm>
            <a:off x="457200" y="152400"/>
            <a:ext cx="8229600" cy="944562"/>
          </a:xfrm>
        </p:spPr>
        <p:txBody>
          <a:bodyPr>
            <a:normAutofit fontScale="90000"/>
          </a:bodyPr>
          <a:lstStyle/>
          <a:p>
            <a:pPr eaLnBrk="1" hangingPunct="1"/>
            <a:r>
              <a:rPr lang="en-US" altLang="en-US" b="1" dirty="0"/>
              <a:t>PCHF Guidance – Chapter 4</a:t>
            </a:r>
            <a:br>
              <a:rPr lang="en-US" altLang="en-US" b="1" dirty="0"/>
            </a:br>
            <a:r>
              <a:rPr lang="en-US" altLang="en-US" sz="3200" b="1" dirty="0"/>
              <a:t>Purpose of Chapter </a:t>
            </a:r>
            <a:endParaRPr lang="en-US" altLang="en-US" dirty="0"/>
          </a:p>
        </p:txBody>
      </p:sp>
      <p:sp>
        <p:nvSpPr>
          <p:cNvPr id="28675" name="Content Placeholder 2">
            <a:extLst>
              <a:ext uri="{FF2B5EF4-FFF2-40B4-BE49-F238E27FC236}">
                <a16:creationId xmlns:a16="http://schemas.microsoft.com/office/drawing/2014/main" id="{71913BA9-7773-4CCC-A308-877AC554B63F}"/>
              </a:ext>
            </a:extLst>
          </p:cNvPr>
          <p:cNvSpPr>
            <a:spLocks noGrp="1"/>
          </p:cNvSpPr>
          <p:nvPr>
            <p:ph idx="1"/>
          </p:nvPr>
        </p:nvSpPr>
        <p:spPr/>
        <p:txBody>
          <a:bodyPr/>
          <a:lstStyle/>
          <a:p>
            <a:pPr marL="0" indent="0" eaLnBrk="1" hangingPunct="1">
              <a:buNone/>
            </a:pPr>
            <a:r>
              <a:rPr lang="en-US" altLang="en-US" b="1" dirty="0"/>
              <a:t>Preventive Controls</a:t>
            </a:r>
          </a:p>
          <a:p>
            <a:pPr eaLnBrk="1" hangingPunct="1"/>
            <a:r>
              <a:rPr lang="en-US" altLang="en-US" dirty="0"/>
              <a:t>The guidance provided in this chapter is intended to help facilities that manufacture, process, pack, or hold human food to identify and implement preventive controls.  </a:t>
            </a:r>
          </a:p>
        </p:txBody>
      </p:sp>
      <p:sp>
        <p:nvSpPr>
          <p:cNvPr id="3" name="Slide Number Placeholder 2">
            <a:extLst>
              <a:ext uri="{FF2B5EF4-FFF2-40B4-BE49-F238E27FC236}">
                <a16:creationId xmlns:a16="http://schemas.microsoft.com/office/drawing/2014/main" id="{6BCDE73B-9478-49B0-9F04-4F6BBFEE1672}"/>
              </a:ext>
            </a:extLst>
          </p:cNvPr>
          <p:cNvSpPr>
            <a:spLocks noGrp="1"/>
          </p:cNvSpPr>
          <p:nvPr>
            <p:ph type="sldNum" sz="quarter" idx="4"/>
          </p:nvPr>
        </p:nvSpPr>
        <p:spPr/>
        <p:txBody>
          <a:bodyPr/>
          <a:lstStyle/>
          <a:p>
            <a:pPr>
              <a:defRPr/>
            </a:pPr>
            <a:fld id="{12C9D3FF-E2E9-4DC3-A8DF-D91EF9AAB781}" type="slidenum">
              <a:rPr lang="en-US" smtClean="0">
                <a:solidFill>
                  <a:prstClr val="black">
                    <a:tint val="75000"/>
                  </a:prstClr>
                </a:solidFill>
              </a:rPr>
              <a:pPr>
                <a:defRPr/>
              </a:pPr>
              <a:t>30</a:t>
            </a:fld>
            <a:endParaRPr lang="en-US" dirty="0"/>
          </a:p>
        </p:txBody>
      </p:sp>
    </p:spTree>
    <p:extLst>
      <p:ext uri="{BB962C8B-B14F-4D97-AF65-F5344CB8AC3E}">
        <p14:creationId xmlns:p14="http://schemas.microsoft.com/office/powerpoint/2010/main" val="1777528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0C92AB19-E1F1-4E07-A16A-E85C78D36D9C}"/>
              </a:ext>
            </a:extLst>
          </p:cNvPr>
          <p:cNvSpPr>
            <a:spLocks noGrp="1"/>
          </p:cNvSpPr>
          <p:nvPr>
            <p:ph type="title"/>
          </p:nvPr>
        </p:nvSpPr>
        <p:spPr/>
        <p:txBody>
          <a:bodyPr/>
          <a:lstStyle/>
          <a:p>
            <a:pPr eaLnBrk="1" hangingPunct="1"/>
            <a:r>
              <a:rPr lang="en-US" altLang="en-US" b="1"/>
              <a:t>PCHF Guidance – Chapter 4</a:t>
            </a:r>
          </a:p>
        </p:txBody>
      </p:sp>
      <p:sp>
        <p:nvSpPr>
          <p:cNvPr id="29699" name="Content Placeholder 2">
            <a:extLst>
              <a:ext uri="{FF2B5EF4-FFF2-40B4-BE49-F238E27FC236}">
                <a16:creationId xmlns:a16="http://schemas.microsoft.com/office/drawing/2014/main" id="{1BB25717-07A2-4569-BB22-B52B624600AB}"/>
              </a:ext>
            </a:extLst>
          </p:cNvPr>
          <p:cNvSpPr>
            <a:spLocks noGrp="1"/>
          </p:cNvSpPr>
          <p:nvPr>
            <p:ph idx="1"/>
          </p:nvPr>
        </p:nvSpPr>
        <p:spPr/>
        <p:txBody>
          <a:bodyPr/>
          <a:lstStyle/>
          <a:p>
            <a:pPr marL="0" indent="0" eaLnBrk="1" hangingPunct="1">
              <a:buFont typeface="Arial" panose="020B0604020202020204" pitchFamily="34" charset="0"/>
              <a:buNone/>
            </a:pPr>
            <a:r>
              <a:rPr lang="en-US" altLang="en-US" sz="2800"/>
              <a:t>Chapter 4 provides general information on preventive control programs that a facility could use to control a hazard.  They include:  </a:t>
            </a:r>
          </a:p>
          <a:p>
            <a:pPr marL="0" indent="0" eaLnBrk="1" hangingPunct="1">
              <a:buFont typeface="Arial" panose="020B0604020202020204" pitchFamily="34" charset="0"/>
              <a:buNone/>
            </a:pPr>
            <a:endParaRPr lang="en-US" altLang="en-US"/>
          </a:p>
        </p:txBody>
      </p:sp>
      <p:graphicFrame>
        <p:nvGraphicFramePr>
          <p:cNvPr id="4" name="Table 3">
            <a:extLst>
              <a:ext uri="{FF2B5EF4-FFF2-40B4-BE49-F238E27FC236}">
                <a16:creationId xmlns:a16="http://schemas.microsoft.com/office/drawing/2014/main" id="{C7E5B9C8-1587-4837-BF1D-5140D739661B}"/>
              </a:ext>
            </a:extLst>
          </p:cNvPr>
          <p:cNvGraphicFramePr>
            <a:graphicFrameLocks noGrp="1"/>
          </p:cNvGraphicFramePr>
          <p:nvPr>
            <p:extLst>
              <p:ext uri="{D42A27DB-BD31-4B8C-83A1-F6EECF244321}">
                <p14:modId xmlns:p14="http://schemas.microsoft.com/office/powerpoint/2010/main" val="4230695406"/>
              </p:ext>
            </p:extLst>
          </p:nvPr>
        </p:nvGraphicFramePr>
        <p:xfrm>
          <a:off x="838200" y="2921236"/>
          <a:ext cx="7010400" cy="3276600"/>
        </p:xfrm>
        <a:graphic>
          <a:graphicData uri="http://schemas.openxmlformats.org/drawingml/2006/table">
            <a:tbl>
              <a:tblPr firstRow="1" firstCol="1" bandRow="1">
                <a:tableStyleId>{5C22544A-7EE6-4342-B048-85BDC9FD1C3A}</a:tableStyleId>
              </a:tblPr>
              <a:tblGrid>
                <a:gridCol w="4026244">
                  <a:extLst>
                    <a:ext uri="{9D8B030D-6E8A-4147-A177-3AD203B41FA5}">
                      <a16:colId xmlns:a16="http://schemas.microsoft.com/office/drawing/2014/main" val="20000"/>
                    </a:ext>
                  </a:extLst>
                </a:gridCol>
                <a:gridCol w="2984156">
                  <a:extLst>
                    <a:ext uri="{9D8B030D-6E8A-4147-A177-3AD203B41FA5}">
                      <a16:colId xmlns:a16="http://schemas.microsoft.com/office/drawing/2014/main" val="20001"/>
                    </a:ext>
                  </a:extLst>
                </a:gridCol>
              </a:tblGrid>
              <a:tr h="546100">
                <a:tc>
                  <a:txBody>
                    <a:bodyPr/>
                    <a:lstStyle/>
                    <a:p>
                      <a:pPr marL="0" marR="0" algn="ctr">
                        <a:lnSpc>
                          <a:spcPct val="115000"/>
                        </a:lnSpc>
                        <a:spcBef>
                          <a:spcPts val="0"/>
                        </a:spcBef>
                        <a:spcAft>
                          <a:spcPts val="1000"/>
                        </a:spcAft>
                      </a:pPr>
                      <a:r>
                        <a:rPr lang="en-US" sz="2400" dirty="0">
                          <a:effectLst/>
                        </a:rPr>
                        <a:t>Preventive Control</a:t>
                      </a:r>
                      <a:endParaRPr lang="en-US" sz="2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2400" dirty="0">
                          <a:effectLst/>
                        </a:rPr>
                        <a:t>Chapter Section</a:t>
                      </a:r>
                      <a:endParaRPr lang="en-US" sz="24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546100">
                <a:tc>
                  <a:txBody>
                    <a:bodyPr/>
                    <a:lstStyle/>
                    <a:p>
                      <a:pPr marL="0" marR="0">
                        <a:lnSpc>
                          <a:spcPct val="115000"/>
                        </a:lnSpc>
                        <a:spcBef>
                          <a:spcPts val="0"/>
                        </a:spcBef>
                        <a:spcAft>
                          <a:spcPts val="1000"/>
                        </a:spcAft>
                      </a:pPr>
                      <a:r>
                        <a:rPr lang="en-US" sz="2400" dirty="0">
                          <a:effectLst/>
                        </a:rPr>
                        <a:t>Process Controls</a:t>
                      </a:r>
                      <a:endParaRPr lang="en-US" sz="2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2400" dirty="0">
                          <a:effectLst/>
                        </a:rPr>
                        <a:t>4.3</a:t>
                      </a:r>
                      <a:endParaRPr lang="en-US" sz="24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546100">
                <a:tc>
                  <a:txBody>
                    <a:bodyPr/>
                    <a:lstStyle/>
                    <a:p>
                      <a:pPr marL="0" marR="0">
                        <a:lnSpc>
                          <a:spcPct val="115000"/>
                        </a:lnSpc>
                        <a:spcBef>
                          <a:spcPts val="0"/>
                        </a:spcBef>
                        <a:spcAft>
                          <a:spcPts val="1000"/>
                        </a:spcAft>
                      </a:pPr>
                      <a:r>
                        <a:rPr lang="en-US" sz="2400" dirty="0">
                          <a:effectLst/>
                        </a:rPr>
                        <a:t>Sanitation Controls</a:t>
                      </a:r>
                      <a:endParaRPr lang="en-US" sz="2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2400" dirty="0">
                          <a:effectLst/>
                        </a:rPr>
                        <a:t>4.4</a:t>
                      </a:r>
                      <a:endParaRPr lang="en-US" sz="24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546100">
                <a:tc>
                  <a:txBody>
                    <a:bodyPr/>
                    <a:lstStyle/>
                    <a:p>
                      <a:pPr marL="0" marR="0">
                        <a:lnSpc>
                          <a:spcPct val="115000"/>
                        </a:lnSpc>
                        <a:spcBef>
                          <a:spcPts val="0"/>
                        </a:spcBef>
                        <a:spcAft>
                          <a:spcPts val="1000"/>
                        </a:spcAft>
                      </a:pPr>
                      <a:r>
                        <a:rPr lang="en-US" sz="2400" dirty="0">
                          <a:effectLst/>
                        </a:rPr>
                        <a:t>Food Allergen Controls</a:t>
                      </a:r>
                      <a:endParaRPr lang="en-US" sz="2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2400" dirty="0">
                          <a:effectLst/>
                        </a:rPr>
                        <a:t>4.5</a:t>
                      </a:r>
                      <a:endParaRPr lang="en-US" sz="24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546100">
                <a:tc>
                  <a:txBody>
                    <a:bodyPr/>
                    <a:lstStyle/>
                    <a:p>
                      <a:pPr marL="0" marR="0">
                        <a:lnSpc>
                          <a:spcPct val="115000"/>
                        </a:lnSpc>
                        <a:spcBef>
                          <a:spcPts val="0"/>
                        </a:spcBef>
                        <a:spcAft>
                          <a:spcPts val="1000"/>
                        </a:spcAft>
                      </a:pPr>
                      <a:r>
                        <a:rPr lang="en-US" sz="2400" dirty="0">
                          <a:effectLst/>
                        </a:rPr>
                        <a:t>Supply-chain Controls</a:t>
                      </a:r>
                      <a:endParaRPr lang="en-US" sz="2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2400" dirty="0">
                          <a:effectLst/>
                        </a:rPr>
                        <a:t>4.6</a:t>
                      </a:r>
                      <a:endParaRPr lang="en-US" sz="24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546100">
                <a:tc>
                  <a:txBody>
                    <a:bodyPr/>
                    <a:lstStyle/>
                    <a:p>
                      <a:pPr marL="0" marR="0">
                        <a:lnSpc>
                          <a:spcPct val="115000"/>
                        </a:lnSpc>
                        <a:spcBef>
                          <a:spcPts val="0"/>
                        </a:spcBef>
                        <a:spcAft>
                          <a:spcPts val="1000"/>
                        </a:spcAft>
                      </a:pPr>
                      <a:r>
                        <a:rPr lang="en-US" sz="2400" dirty="0">
                          <a:effectLst/>
                        </a:rPr>
                        <a:t>Recall Plans</a:t>
                      </a:r>
                      <a:endParaRPr lang="en-US" sz="2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2400" dirty="0">
                          <a:effectLst/>
                        </a:rPr>
                        <a:t>4.7</a:t>
                      </a:r>
                      <a:endParaRPr lang="en-US" sz="24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3" name="Slide Number Placeholder 2">
            <a:extLst>
              <a:ext uri="{FF2B5EF4-FFF2-40B4-BE49-F238E27FC236}">
                <a16:creationId xmlns:a16="http://schemas.microsoft.com/office/drawing/2014/main" id="{6B71964D-9776-4C47-AA6F-2D7FFDBA48B8}"/>
              </a:ext>
            </a:extLst>
          </p:cNvPr>
          <p:cNvSpPr>
            <a:spLocks noGrp="1"/>
          </p:cNvSpPr>
          <p:nvPr>
            <p:ph type="sldNum" sz="quarter" idx="4"/>
          </p:nvPr>
        </p:nvSpPr>
        <p:spPr/>
        <p:txBody>
          <a:bodyPr/>
          <a:lstStyle/>
          <a:p>
            <a:pPr>
              <a:defRPr/>
            </a:pPr>
            <a:fld id="{12C9D3FF-E2E9-4DC3-A8DF-D91EF9AAB781}" type="slidenum">
              <a:rPr lang="en-US" smtClean="0">
                <a:solidFill>
                  <a:prstClr val="black">
                    <a:tint val="75000"/>
                  </a:prstClr>
                </a:solidFill>
              </a:rPr>
              <a:pPr>
                <a:defRPr/>
              </a:pPr>
              <a:t>31</a:t>
            </a:fld>
            <a:endParaRPr lang="en-US" dirty="0"/>
          </a:p>
        </p:txBody>
      </p:sp>
    </p:spTree>
    <p:extLst>
      <p:ext uri="{BB962C8B-B14F-4D97-AF65-F5344CB8AC3E}">
        <p14:creationId xmlns:p14="http://schemas.microsoft.com/office/powerpoint/2010/main" val="1975481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E2635-F99E-457B-AAAE-3622E50A0697}"/>
              </a:ext>
            </a:extLst>
          </p:cNvPr>
          <p:cNvSpPr>
            <a:spLocks noGrp="1"/>
          </p:cNvSpPr>
          <p:nvPr>
            <p:ph type="title"/>
          </p:nvPr>
        </p:nvSpPr>
        <p:spPr>
          <a:xfrm>
            <a:off x="457200" y="152400"/>
            <a:ext cx="8229600" cy="944562"/>
          </a:xfrm>
        </p:spPr>
        <p:txBody>
          <a:bodyPr rtlCol="0">
            <a:normAutofit fontScale="90000"/>
          </a:bodyPr>
          <a:lstStyle/>
          <a:p>
            <a:pPr eaLnBrk="1" fontAlgn="auto" hangingPunct="1">
              <a:spcAft>
                <a:spcPts val="0"/>
              </a:spcAft>
              <a:defRPr/>
            </a:pPr>
            <a:r>
              <a:rPr lang="en-US" b="1" dirty="0"/>
              <a:t>PCHF Guidance – Chapter 4</a:t>
            </a:r>
            <a:br>
              <a:rPr lang="en-US" b="1" dirty="0"/>
            </a:br>
            <a:r>
              <a:rPr lang="en-US" sz="3100" b="1" dirty="0"/>
              <a:t>Process Controls</a:t>
            </a:r>
          </a:p>
        </p:txBody>
      </p:sp>
      <p:sp>
        <p:nvSpPr>
          <p:cNvPr id="3" name="Content Placeholder 2">
            <a:extLst>
              <a:ext uri="{FF2B5EF4-FFF2-40B4-BE49-F238E27FC236}">
                <a16:creationId xmlns:a16="http://schemas.microsoft.com/office/drawing/2014/main" id="{A7EDEB95-EB43-44A3-997C-6CD20E732D9D}"/>
              </a:ext>
            </a:extLst>
          </p:cNvPr>
          <p:cNvSpPr>
            <a:spLocks noGrp="1"/>
          </p:cNvSpPr>
          <p:nvPr>
            <p:ph idx="1"/>
          </p:nvPr>
        </p:nvSpPr>
        <p:spPr/>
        <p:txBody>
          <a:bodyPr rtlCol="0">
            <a:normAutofit/>
          </a:bodyPr>
          <a:lstStyle/>
          <a:p>
            <a:pPr eaLnBrk="1" fontAlgn="auto" hangingPunct="1">
              <a:spcAft>
                <a:spcPts val="0"/>
              </a:spcAft>
              <a:defRPr/>
            </a:pPr>
            <a:r>
              <a:rPr lang="en-US" b="1" dirty="0"/>
              <a:t>Process controls include </a:t>
            </a:r>
            <a:r>
              <a:rPr lang="en-US" dirty="0"/>
              <a:t>procedures, practices, and processes to ensure the control of parameters during operations such as heat processing, acidifying, irradiating, and refrigerating foods. </a:t>
            </a:r>
            <a:endParaRPr lang="en-US" sz="2600" b="1" i="1" dirty="0"/>
          </a:p>
          <a:p>
            <a:pPr eaLnBrk="1" fontAlgn="auto" hangingPunct="1">
              <a:spcAft>
                <a:spcPts val="0"/>
              </a:spcAft>
              <a:defRPr/>
            </a:pPr>
            <a:r>
              <a:rPr lang="en-US" b="1" dirty="0"/>
              <a:t>Process controls do not include </a:t>
            </a:r>
            <a:r>
              <a:rPr lang="en-US" dirty="0"/>
              <a:t>those procedures, practices, and processes that are not applied to the food itself, e.g., controls of personnel or the environment that may be used to significantly minimize or prevent hazards. </a:t>
            </a:r>
          </a:p>
          <a:p>
            <a:pPr eaLnBrk="1" fontAlgn="auto" hangingPunct="1">
              <a:spcAft>
                <a:spcPts val="0"/>
              </a:spcAft>
              <a:defRPr/>
            </a:pPr>
            <a:endParaRPr lang="en-US" dirty="0"/>
          </a:p>
        </p:txBody>
      </p:sp>
      <p:sp>
        <p:nvSpPr>
          <p:cNvPr id="5" name="Slide Number Placeholder 4">
            <a:extLst>
              <a:ext uri="{FF2B5EF4-FFF2-40B4-BE49-F238E27FC236}">
                <a16:creationId xmlns:a16="http://schemas.microsoft.com/office/drawing/2014/main" id="{965C1C8A-5DF1-4269-B1BA-EE9BB921E574}"/>
              </a:ext>
            </a:extLst>
          </p:cNvPr>
          <p:cNvSpPr>
            <a:spLocks noGrp="1"/>
          </p:cNvSpPr>
          <p:nvPr>
            <p:ph type="sldNum" sz="quarter" idx="4"/>
          </p:nvPr>
        </p:nvSpPr>
        <p:spPr/>
        <p:txBody>
          <a:bodyPr/>
          <a:lstStyle/>
          <a:p>
            <a:pPr>
              <a:defRPr/>
            </a:pPr>
            <a:fld id="{12C9D3FF-E2E9-4DC3-A8DF-D91EF9AAB781}" type="slidenum">
              <a:rPr lang="en-US" smtClean="0">
                <a:solidFill>
                  <a:prstClr val="black">
                    <a:tint val="75000"/>
                  </a:prstClr>
                </a:solidFill>
              </a:rPr>
              <a:pPr>
                <a:defRPr/>
              </a:pPr>
              <a:t>32</a:t>
            </a:fld>
            <a:endParaRPr lang="en-US" dirty="0"/>
          </a:p>
        </p:txBody>
      </p:sp>
    </p:spTree>
    <p:extLst>
      <p:ext uri="{BB962C8B-B14F-4D97-AF65-F5344CB8AC3E}">
        <p14:creationId xmlns:p14="http://schemas.microsoft.com/office/powerpoint/2010/main" val="4168732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43100F49-408C-490B-9A6C-E12749C21E12}"/>
              </a:ext>
            </a:extLst>
          </p:cNvPr>
          <p:cNvSpPr>
            <a:spLocks noGrp="1"/>
          </p:cNvSpPr>
          <p:nvPr>
            <p:ph type="title"/>
          </p:nvPr>
        </p:nvSpPr>
        <p:spPr>
          <a:xfrm>
            <a:off x="457200" y="152400"/>
            <a:ext cx="8229600" cy="944562"/>
          </a:xfrm>
        </p:spPr>
        <p:txBody>
          <a:bodyPr>
            <a:normAutofit fontScale="90000"/>
          </a:bodyPr>
          <a:lstStyle/>
          <a:p>
            <a:pPr eaLnBrk="1" hangingPunct="1"/>
            <a:r>
              <a:rPr lang="en-US" altLang="en-US" b="1" dirty="0"/>
              <a:t>PCHF Guidance – Chapter 4</a:t>
            </a:r>
            <a:br>
              <a:rPr lang="en-US" altLang="en-US" b="1" dirty="0"/>
            </a:br>
            <a:r>
              <a:rPr lang="en-US" altLang="en-US" sz="3100" b="1" dirty="0"/>
              <a:t>Process Controls</a:t>
            </a:r>
            <a:endParaRPr lang="en-US" altLang="en-US" b="1" dirty="0"/>
          </a:p>
        </p:txBody>
      </p:sp>
      <p:graphicFrame>
        <p:nvGraphicFramePr>
          <p:cNvPr id="7" name="Content Placeholder 6">
            <a:extLst>
              <a:ext uri="{FF2B5EF4-FFF2-40B4-BE49-F238E27FC236}">
                <a16:creationId xmlns:a16="http://schemas.microsoft.com/office/drawing/2014/main" id="{E0BBD006-2AAC-45EB-ACCB-067EED368524}"/>
              </a:ext>
            </a:extLst>
          </p:cNvPr>
          <p:cNvGraphicFramePr>
            <a:graphicFrameLocks noGrp="1"/>
          </p:cNvGraphicFramePr>
          <p:nvPr>
            <p:ph idx="1"/>
            <p:extLst>
              <p:ext uri="{D42A27DB-BD31-4B8C-83A1-F6EECF244321}">
                <p14:modId xmlns:p14="http://schemas.microsoft.com/office/powerpoint/2010/main" val="1204847753"/>
              </p:ext>
            </p:extLst>
          </p:nvPr>
        </p:nvGraphicFramePr>
        <p:xfrm>
          <a:off x="762000" y="1162048"/>
          <a:ext cx="7619999" cy="5329240"/>
        </p:xfrm>
        <a:graphic>
          <a:graphicData uri="http://schemas.openxmlformats.org/drawingml/2006/table">
            <a:tbl>
              <a:tblPr firstRow="1" firstCol="1" bandRow="1">
                <a:tableStyleId>{5C22544A-7EE6-4342-B048-85BDC9FD1C3A}</a:tableStyleId>
              </a:tblPr>
              <a:tblGrid>
                <a:gridCol w="1709101">
                  <a:extLst>
                    <a:ext uri="{9D8B030D-6E8A-4147-A177-3AD203B41FA5}">
                      <a16:colId xmlns:a16="http://schemas.microsoft.com/office/drawing/2014/main" val="20000"/>
                    </a:ext>
                  </a:extLst>
                </a:gridCol>
                <a:gridCol w="1329827">
                  <a:extLst>
                    <a:ext uri="{9D8B030D-6E8A-4147-A177-3AD203B41FA5}">
                      <a16:colId xmlns:a16="http://schemas.microsoft.com/office/drawing/2014/main" val="20001"/>
                    </a:ext>
                  </a:extLst>
                </a:gridCol>
                <a:gridCol w="3401786">
                  <a:extLst>
                    <a:ext uri="{9D8B030D-6E8A-4147-A177-3AD203B41FA5}">
                      <a16:colId xmlns:a16="http://schemas.microsoft.com/office/drawing/2014/main" val="20002"/>
                    </a:ext>
                  </a:extLst>
                </a:gridCol>
                <a:gridCol w="1179285">
                  <a:extLst>
                    <a:ext uri="{9D8B030D-6E8A-4147-A177-3AD203B41FA5}">
                      <a16:colId xmlns:a16="http://schemas.microsoft.com/office/drawing/2014/main" val="20003"/>
                    </a:ext>
                  </a:extLst>
                </a:gridCol>
              </a:tblGrid>
              <a:tr h="437559">
                <a:tc>
                  <a:txBody>
                    <a:bodyPr/>
                    <a:lstStyle/>
                    <a:p>
                      <a:pPr marL="0" marR="0">
                        <a:spcBef>
                          <a:spcPts val="0"/>
                        </a:spcBef>
                        <a:spcAft>
                          <a:spcPts val="0"/>
                        </a:spcAft>
                      </a:pPr>
                      <a:r>
                        <a:rPr lang="en-US" sz="1200" dirty="0">
                          <a:effectLst/>
                        </a:rPr>
                        <a:t>Process Control Subcategory</a:t>
                      </a:r>
                      <a:endParaRPr lang="en-US" sz="1200" dirty="0">
                        <a:effectLst/>
                        <a:latin typeface="Calibri"/>
                        <a:ea typeface="Times New Roman"/>
                        <a:cs typeface="Times New Roman"/>
                      </a:endParaRPr>
                    </a:p>
                  </a:txBody>
                  <a:tcPr marL="68575" marR="68575" marT="0" marB="0"/>
                </a:tc>
                <a:tc>
                  <a:txBody>
                    <a:bodyPr/>
                    <a:lstStyle/>
                    <a:p>
                      <a:pPr marL="0" marR="0">
                        <a:spcBef>
                          <a:spcPts val="0"/>
                        </a:spcBef>
                        <a:spcAft>
                          <a:spcPts val="0"/>
                        </a:spcAft>
                      </a:pPr>
                      <a:r>
                        <a:rPr lang="en-US" sz="1200" dirty="0">
                          <a:effectLst/>
                        </a:rPr>
                        <a:t>Hazard Category</a:t>
                      </a:r>
                      <a:endParaRPr lang="en-US" sz="1200" dirty="0">
                        <a:effectLst/>
                        <a:latin typeface="Calibri"/>
                        <a:ea typeface="Times New Roman"/>
                        <a:cs typeface="Times New Roman"/>
                      </a:endParaRPr>
                    </a:p>
                  </a:txBody>
                  <a:tcPr marL="68575" marR="68575" marT="0" marB="0"/>
                </a:tc>
                <a:tc>
                  <a:txBody>
                    <a:bodyPr/>
                    <a:lstStyle/>
                    <a:p>
                      <a:pPr marL="0" marR="0">
                        <a:spcBef>
                          <a:spcPts val="0"/>
                        </a:spcBef>
                        <a:spcAft>
                          <a:spcPts val="0"/>
                        </a:spcAft>
                      </a:pPr>
                      <a:r>
                        <a:rPr lang="en-US" sz="1200" dirty="0">
                          <a:effectLst/>
                        </a:rPr>
                        <a:t>Examples </a:t>
                      </a:r>
                      <a:endParaRPr lang="en-US" sz="1200" dirty="0">
                        <a:effectLst/>
                        <a:latin typeface="Calibri"/>
                        <a:ea typeface="Times New Roman"/>
                        <a:cs typeface="Times New Roman"/>
                      </a:endParaRPr>
                    </a:p>
                  </a:txBody>
                  <a:tcPr marL="68575" marR="68575" marT="0" marB="0"/>
                </a:tc>
                <a:tc>
                  <a:txBody>
                    <a:bodyPr/>
                    <a:lstStyle/>
                    <a:p>
                      <a:pPr marL="0" marR="0">
                        <a:spcBef>
                          <a:spcPts val="0"/>
                        </a:spcBef>
                        <a:spcAft>
                          <a:spcPts val="0"/>
                        </a:spcAft>
                      </a:pPr>
                      <a:r>
                        <a:rPr lang="en-US" sz="1200" dirty="0">
                          <a:effectLst/>
                        </a:rPr>
                        <a:t>Chapter Section</a:t>
                      </a:r>
                      <a:endParaRPr lang="en-US" sz="1200" dirty="0">
                        <a:effectLst/>
                        <a:latin typeface="Calibri"/>
                        <a:ea typeface="Times New Roman"/>
                        <a:cs typeface="Times New Roman"/>
                      </a:endParaRPr>
                    </a:p>
                  </a:txBody>
                  <a:tcPr marL="68575" marR="68575" marT="0" marB="0"/>
                </a:tc>
                <a:extLst>
                  <a:ext uri="{0D108BD9-81ED-4DB2-BD59-A6C34878D82A}">
                    <a16:rowId xmlns:a16="http://schemas.microsoft.com/office/drawing/2014/main" val="10000"/>
                  </a:ext>
                </a:extLst>
              </a:tr>
              <a:tr h="1162509">
                <a:tc>
                  <a:txBody>
                    <a:bodyPr/>
                    <a:lstStyle/>
                    <a:p>
                      <a:pPr marL="0" marR="0">
                        <a:spcBef>
                          <a:spcPts val="0"/>
                        </a:spcBef>
                        <a:spcAft>
                          <a:spcPts val="0"/>
                        </a:spcAft>
                      </a:pPr>
                      <a:r>
                        <a:rPr lang="en-US" sz="1200" dirty="0">
                          <a:effectLst/>
                        </a:rPr>
                        <a:t>Lethal Treatments</a:t>
                      </a:r>
                      <a:endParaRPr lang="en-US" sz="1200" dirty="0">
                        <a:effectLst/>
                        <a:latin typeface="Calibri"/>
                        <a:ea typeface="Times New Roman"/>
                        <a:cs typeface="Times New Roman"/>
                      </a:endParaRPr>
                    </a:p>
                  </a:txBody>
                  <a:tcPr marL="68575" marR="68575" marT="0" marB="0"/>
                </a:tc>
                <a:tc>
                  <a:txBody>
                    <a:bodyPr/>
                    <a:lstStyle/>
                    <a:p>
                      <a:pPr marL="0" marR="0">
                        <a:spcBef>
                          <a:spcPts val="0"/>
                        </a:spcBef>
                        <a:spcAft>
                          <a:spcPts val="0"/>
                        </a:spcAft>
                      </a:pPr>
                      <a:r>
                        <a:rPr lang="en-US" sz="1200" dirty="0">
                          <a:effectLst/>
                        </a:rPr>
                        <a:t>Biological</a:t>
                      </a:r>
                      <a:endParaRPr lang="en-US" sz="1200" dirty="0">
                        <a:effectLst/>
                        <a:latin typeface="Calibri"/>
                        <a:ea typeface="Times New Roman"/>
                        <a:cs typeface="Times New Roman"/>
                      </a:endParaRPr>
                    </a:p>
                  </a:txBody>
                  <a:tcPr marL="68575" marR="68575" marT="0" marB="0"/>
                </a:tc>
                <a:tc>
                  <a:txBody>
                    <a:bodyPr/>
                    <a:lstStyle/>
                    <a:p>
                      <a:pPr marL="0" marR="0">
                        <a:spcBef>
                          <a:spcPts val="0"/>
                        </a:spcBef>
                        <a:spcAft>
                          <a:spcPts val="0"/>
                        </a:spcAft>
                      </a:pPr>
                      <a:r>
                        <a:rPr lang="en-US" sz="1200" dirty="0">
                          <a:effectLst/>
                        </a:rPr>
                        <a:t>Heat treatments (also called thermal treatments) (e.g.,  cooking, roasting, baking)</a:t>
                      </a:r>
                    </a:p>
                    <a:p>
                      <a:pPr marL="0" marR="0">
                        <a:spcBef>
                          <a:spcPts val="0"/>
                        </a:spcBef>
                        <a:spcAft>
                          <a:spcPts val="0"/>
                        </a:spcAft>
                      </a:pPr>
                      <a:r>
                        <a:rPr lang="en-US" sz="1200" dirty="0">
                          <a:effectLst/>
                        </a:rPr>
                        <a:t>High Pressure Processing (HPP)</a:t>
                      </a:r>
                    </a:p>
                    <a:p>
                      <a:pPr marL="0" marR="0">
                        <a:spcBef>
                          <a:spcPts val="0"/>
                        </a:spcBef>
                        <a:spcAft>
                          <a:spcPts val="0"/>
                        </a:spcAft>
                      </a:pPr>
                      <a:r>
                        <a:rPr lang="en-US" sz="1200" dirty="0">
                          <a:effectLst/>
                        </a:rPr>
                        <a:t>Irradiation </a:t>
                      </a:r>
                    </a:p>
                    <a:p>
                      <a:pPr marL="0" marR="0">
                        <a:spcBef>
                          <a:spcPts val="0"/>
                        </a:spcBef>
                        <a:spcAft>
                          <a:spcPts val="0"/>
                        </a:spcAft>
                      </a:pPr>
                      <a:r>
                        <a:rPr lang="en-US" sz="1200" dirty="0">
                          <a:effectLst/>
                        </a:rPr>
                        <a:t>Antimicrobial fumigation (e.g., with propylene oxide (PPO))</a:t>
                      </a:r>
                      <a:endParaRPr lang="en-US" sz="1200" dirty="0">
                        <a:effectLst/>
                        <a:latin typeface="Calibri"/>
                        <a:ea typeface="Times New Roman"/>
                        <a:cs typeface="Times New Roman"/>
                      </a:endParaRPr>
                    </a:p>
                  </a:txBody>
                  <a:tcPr marL="68575" marR="68575" marT="0" marB="0"/>
                </a:tc>
                <a:tc>
                  <a:txBody>
                    <a:bodyPr/>
                    <a:lstStyle/>
                    <a:p>
                      <a:pPr marL="0" marR="0">
                        <a:spcBef>
                          <a:spcPts val="0"/>
                        </a:spcBef>
                        <a:spcAft>
                          <a:spcPts val="0"/>
                        </a:spcAft>
                      </a:pPr>
                      <a:r>
                        <a:rPr lang="en-US" sz="1200" dirty="0">
                          <a:effectLst/>
                        </a:rPr>
                        <a:t>4.3.1</a:t>
                      </a:r>
                      <a:endParaRPr lang="en-US" sz="1200" dirty="0">
                        <a:effectLst/>
                        <a:latin typeface="Calibri"/>
                        <a:ea typeface="Times New Roman"/>
                        <a:cs typeface="Times New Roman"/>
                      </a:endParaRPr>
                    </a:p>
                  </a:txBody>
                  <a:tcPr marL="68575" marR="68575" marT="0" marB="0"/>
                </a:tc>
                <a:extLst>
                  <a:ext uri="{0D108BD9-81ED-4DB2-BD59-A6C34878D82A}">
                    <a16:rowId xmlns:a16="http://schemas.microsoft.com/office/drawing/2014/main" val="10001"/>
                  </a:ext>
                </a:extLst>
              </a:tr>
              <a:tr h="380969">
                <a:tc>
                  <a:txBody>
                    <a:bodyPr/>
                    <a:lstStyle/>
                    <a:p>
                      <a:pPr marL="0" marR="0">
                        <a:spcBef>
                          <a:spcPts val="0"/>
                        </a:spcBef>
                        <a:spcAft>
                          <a:spcPts val="0"/>
                        </a:spcAft>
                      </a:pPr>
                      <a:r>
                        <a:rPr lang="en-US" sz="1200" dirty="0">
                          <a:effectLst/>
                        </a:rPr>
                        <a:t>Time/Temperature of Holding</a:t>
                      </a:r>
                      <a:endParaRPr lang="en-US" sz="1200" dirty="0">
                        <a:effectLst/>
                        <a:latin typeface="Calibri"/>
                        <a:ea typeface="Times New Roman"/>
                        <a:cs typeface="Times New Roman"/>
                      </a:endParaRPr>
                    </a:p>
                  </a:txBody>
                  <a:tcPr marL="68575" marR="68575" marT="0" marB="0"/>
                </a:tc>
                <a:tc>
                  <a:txBody>
                    <a:bodyPr/>
                    <a:lstStyle/>
                    <a:p>
                      <a:pPr marL="0" marR="0">
                        <a:spcBef>
                          <a:spcPts val="0"/>
                        </a:spcBef>
                        <a:spcAft>
                          <a:spcPts val="0"/>
                        </a:spcAft>
                      </a:pPr>
                      <a:r>
                        <a:rPr lang="en-US" sz="1200" dirty="0">
                          <a:effectLst/>
                        </a:rPr>
                        <a:t>Biological</a:t>
                      </a:r>
                      <a:endParaRPr lang="en-US" sz="1200" dirty="0">
                        <a:effectLst/>
                        <a:latin typeface="Calibri"/>
                        <a:ea typeface="Times New Roman"/>
                        <a:cs typeface="Times New Roman"/>
                      </a:endParaRPr>
                    </a:p>
                  </a:txBody>
                  <a:tcPr marL="68575" marR="68575" marT="0" marB="0"/>
                </a:tc>
                <a:tc>
                  <a:txBody>
                    <a:bodyPr/>
                    <a:lstStyle/>
                    <a:p>
                      <a:pPr marL="0" marR="0">
                        <a:spcBef>
                          <a:spcPts val="0"/>
                        </a:spcBef>
                        <a:spcAft>
                          <a:spcPts val="0"/>
                        </a:spcAft>
                      </a:pPr>
                      <a:r>
                        <a:rPr lang="en-US" sz="1200" dirty="0">
                          <a:effectLst/>
                        </a:rPr>
                        <a:t>Refrigeration </a:t>
                      </a:r>
                    </a:p>
                    <a:p>
                      <a:pPr marL="0" marR="0">
                        <a:spcBef>
                          <a:spcPts val="0"/>
                        </a:spcBef>
                        <a:spcAft>
                          <a:spcPts val="0"/>
                        </a:spcAft>
                      </a:pPr>
                      <a:r>
                        <a:rPr lang="en-US" sz="1200" dirty="0">
                          <a:effectLst/>
                        </a:rPr>
                        <a:t>Freezing </a:t>
                      </a:r>
                      <a:endParaRPr lang="en-US" sz="1200" dirty="0">
                        <a:effectLst/>
                        <a:latin typeface="Calibri"/>
                        <a:ea typeface="Times New Roman"/>
                        <a:cs typeface="Times New Roman"/>
                      </a:endParaRPr>
                    </a:p>
                  </a:txBody>
                  <a:tcPr marL="68575" marR="68575" marT="0" marB="0"/>
                </a:tc>
                <a:tc>
                  <a:txBody>
                    <a:bodyPr/>
                    <a:lstStyle/>
                    <a:p>
                      <a:pPr marL="0" marR="0">
                        <a:spcBef>
                          <a:spcPts val="0"/>
                        </a:spcBef>
                        <a:spcAft>
                          <a:spcPts val="0"/>
                        </a:spcAft>
                      </a:pPr>
                      <a:r>
                        <a:rPr lang="en-US" sz="1200" dirty="0">
                          <a:effectLst/>
                        </a:rPr>
                        <a:t>4.3.2</a:t>
                      </a:r>
                      <a:endParaRPr lang="en-US" sz="1200" dirty="0">
                        <a:effectLst/>
                        <a:latin typeface="Calibri"/>
                        <a:ea typeface="Times New Roman"/>
                        <a:cs typeface="Times New Roman"/>
                      </a:endParaRPr>
                    </a:p>
                  </a:txBody>
                  <a:tcPr marL="68575" marR="68575" marT="0" marB="0"/>
                </a:tc>
                <a:extLst>
                  <a:ext uri="{0D108BD9-81ED-4DB2-BD59-A6C34878D82A}">
                    <a16:rowId xmlns:a16="http://schemas.microsoft.com/office/drawing/2014/main" val="10002"/>
                  </a:ext>
                </a:extLst>
              </a:tr>
              <a:tr h="656337">
                <a:tc>
                  <a:txBody>
                    <a:bodyPr/>
                    <a:lstStyle/>
                    <a:p>
                      <a:pPr marL="0" marR="0">
                        <a:spcBef>
                          <a:spcPts val="0"/>
                        </a:spcBef>
                        <a:spcAft>
                          <a:spcPts val="0"/>
                        </a:spcAft>
                      </a:pPr>
                      <a:r>
                        <a:rPr lang="en-US" sz="1200" dirty="0">
                          <a:effectLst/>
                        </a:rPr>
                        <a:t>Formulation</a:t>
                      </a:r>
                      <a:endParaRPr lang="en-US" sz="1200" dirty="0">
                        <a:effectLst/>
                        <a:latin typeface="Calibri"/>
                        <a:ea typeface="Times New Roman"/>
                        <a:cs typeface="Times New Roman"/>
                      </a:endParaRPr>
                    </a:p>
                  </a:txBody>
                  <a:tcPr marL="68575" marR="68575" marT="0" marB="0"/>
                </a:tc>
                <a:tc>
                  <a:txBody>
                    <a:bodyPr/>
                    <a:lstStyle/>
                    <a:p>
                      <a:pPr marL="0" marR="0">
                        <a:spcBef>
                          <a:spcPts val="0"/>
                        </a:spcBef>
                        <a:spcAft>
                          <a:spcPts val="0"/>
                        </a:spcAft>
                      </a:pPr>
                      <a:r>
                        <a:rPr lang="en-US" sz="1200" dirty="0">
                          <a:effectLst/>
                        </a:rPr>
                        <a:t>Biological</a:t>
                      </a:r>
                      <a:endParaRPr lang="en-US" sz="1200" dirty="0">
                        <a:effectLst/>
                        <a:latin typeface="Calibri"/>
                        <a:ea typeface="Times New Roman"/>
                        <a:cs typeface="Times New Roman"/>
                      </a:endParaRPr>
                    </a:p>
                  </a:txBody>
                  <a:tcPr marL="68575" marR="68575" marT="0" marB="0"/>
                </a:tc>
                <a:tc>
                  <a:txBody>
                    <a:bodyPr/>
                    <a:lstStyle/>
                    <a:p>
                      <a:pPr marL="0" marR="0">
                        <a:spcBef>
                          <a:spcPts val="0"/>
                        </a:spcBef>
                        <a:spcAft>
                          <a:spcPts val="0"/>
                        </a:spcAft>
                      </a:pPr>
                      <a:r>
                        <a:rPr lang="en-US" sz="1200" dirty="0">
                          <a:effectLst/>
                        </a:rPr>
                        <a:t>Reducing the water activity</a:t>
                      </a:r>
                    </a:p>
                    <a:p>
                      <a:pPr marL="0" marR="0">
                        <a:spcBef>
                          <a:spcPts val="0"/>
                        </a:spcBef>
                        <a:spcAft>
                          <a:spcPts val="0"/>
                        </a:spcAft>
                      </a:pPr>
                      <a:r>
                        <a:rPr lang="en-US" sz="1200" dirty="0">
                          <a:effectLst/>
                        </a:rPr>
                        <a:t>Reducing the pH (acidification)</a:t>
                      </a:r>
                    </a:p>
                    <a:p>
                      <a:pPr marL="0" marR="0">
                        <a:spcBef>
                          <a:spcPts val="0"/>
                        </a:spcBef>
                        <a:spcAft>
                          <a:spcPts val="0"/>
                        </a:spcAft>
                      </a:pPr>
                      <a:r>
                        <a:rPr lang="en-US" sz="1200" dirty="0">
                          <a:effectLst/>
                        </a:rPr>
                        <a:t>Adding preservatives</a:t>
                      </a:r>
                      <a:endParaRPr lang="en-US" sz="1200" dirty="0">
                        <a:effectLst/>
                        <a:latin typeface="Calibri"/>
                        <a:ea typeface="Times New Roman"/>
                        <a:cs typeface="Times New Roman"/>
                      </a:endParaRPr>
                    </a:p>
                  </a:txBody>
                  <a:tcPr marL="68575" marR="68575" marT="0" marB="0"/>
                </a:tc>
                <a:tc>
                  <a:txBody>
                    <a:bodyPr/>
                    <a:lstStyle/>
                    <a:p>
                      <a:pPr marL="0" marR="0">
                        <a:spcBef>
                          <a:spcPts val="0"/>
                        </a:spcBef>
                        <a:spcAft>
                          <a:spcPts val="0"/>
                        </a:spcAft>
                      </a:pPr>
                      <a:r>
                        <a:rPr lang="en-US" sz="1200" dirty="0">
                          <a:effectLst/>
                        </a:rPr>
                        <a:t>4.3.3</a:t>
                      </a:r>
                      <a:endParaRPr lang="en-US" sz="1200" dirty="0">
                        <a:effectLst/>
                        <a:latin typeface="Calibri"/>
                        <a:ea typeface="Times New Roman"/>
                        <a:cs typeface="Times New Roman"/>
                      </a:endParaRPr>
                    </a:p>
                  </a:txBody>
                  <a:tcPr marL="68575" marR="68575" marT="0" marB="0"/>
                </a:tc>
                <a:extLst>
                  <a:ext uri="{0D108BD9-81ED-4DB2-BD59-A6C34878D82A}">
                    <a16:rowId xmlns:a16="http://schemas.microsoft.com/office/drawing/2014/main" val="10003"/>
                  </a:ext>
                </a:extLst>
              </a:tr>
              <a:tr h="656337">
                <a:tc>
                  <a:txBody>
                    <a:bodyPr/>
                    <a:lstStyle/>
                    <a:p>
                      <a:pPr marL="0" marR="0">
                        <a:spcBef>
                          <a:spcPts val="0"/>
                        </a:spcBef>
                        <a:spcAft>
                          <a:spcPts val="0"/>
                        </a:spcAft>
                      </a:pPr>
                      <a:r>
                        <a:rPr lang="en-US" sz="1200" dirty="0">
                          <a:effectLst/>
                        </a:rPr>
                        <a:t>Dehydration/Drying</a:t>
                      </a:r>
                      <a:endParaRPr lang="en-US" sz="1200" dirty="0">
                        <a:effectLst/>
                        <a:latin typeface="Calibri"/>
                        <a:ea typeface="Times New Roman"/>
                        <a:cs typeface="Times New Roman"/>
                      </a:endParaRPr>
                    </a:p>
                  </a:txBody>
                  <a:tcPr marL="68575" marR="68575" marT="0" marB="0"/>
                </a:tc>
                <a:tc>
                  <a:txBody>
                    <a:bodyPr/>
                    <a:lstStyle/>
                    <a:p>
                      <a:pPr marL="0" marR="0">
                        <a:spcBef>
                          <a:spcPts val="0"/>
                        </a:spcBef>
                        <a:spcAft>
                          <a:spcPts val="0"/>
                        </a:spcAft>
                      </a:pPr>
                      <a:r>
                        <a:rPr lang="en-US" sz="1200" dirty="0">
                          <a:effectLst/>
                        </a:rPr>
                        <a:t>Biological</a:t>
                      </a:r>
                      <a:endParaRPr lang="en-US" sz="1200" dirty="0">
                        <a:effectLst/>
                        <a:latin typeface="Calibri"/>
                        <a:ea typeface="Times New Roman"/>
                        <a:cs typeface="Times New Roman"/>
                      </a:endParaRPr>
                    </a:p>
                  </a:txBody>
                  <a:tcPr marL="68575" marR="68575" marT="0" marB="0"/>
                </a:tc>
                <a:tc>
                  <a:txBody>
                    <a:bodyPr/>
                    <a:lstStyle/>
                    <a:p>
                      <a:pPr marL="0" marR="0">
                        <a:spcBef>
                          <a:spcPts val="0"/>
                        </a:spcBef>
                        <a:spcAft>
                          <a:spcPts val="0"/>
                        </a:spcAft>
                      </a:pPr>
                      <a:r>
                        <a:rPr lang="en-US" sz="1200" dirty="0">
                          <a:effectLst/>
                        </a:rPr>
                        <a:t>Air-drying (forced air and heating) </a:t>
                      </a:r>
                    </a:p>
                    <a:p>
                      <a:pPr marL="0" marR="0">
                        <a:spcBef>
                          <a:spcPts val="0"/>
                        </a:spcBef>
                        <a:spcAft>
                          <a:spcPts val="0"/>
                        </a:spcAft>
                      </a:pPr>
                      <a:r>
                        <a:rPr lang="en-US" sz="1200" dirty="0">
                          <a:effectLst/>
                        </a:rPr>
                        <a:t>Freeze drying </a:t>
                      </a:r>
                    </a:p>
                    <a:p>
                      <a:pPr marL="0" marR="0">
                        <a:spcBef>
                          <a:spcPts val="0"/>
                        </a:spcBef>
                        <a:spcAft>
                          <a:spcPts val="0"/>
                        </a:spcAft>
                      </a:pPr>
                      <a:r>
                        <a:rPr lang="en-US" sz="1200" dirty="0">
                          <a:effectLst/>
                        </a:rPr>
                        <a:t>Spray drying </a:t>
                      </a:r>
                      <a:endParaRPr lang="en-US" sz="1200" dirty="0">
                        <a:effectLst/>
                        <a:latin typeface="Calibri"/>
                        <a:ea typeface="Times New Roman"/>
                        <a:cs typeface="Times New Roman"/>
                      </a:endParaRPr>
                    </a:p>
                  </a:txBody>
                  <a:tcPr marL="68575" marR="68575" marT="0" marB="0"/>
                </a:tc>
                <a:tc>
                  <a:txBody>
                    <a:bodyPr/>
                    <a:lstStyle/>
                    <a:p>
                      <a:pPr marL="0" marR="0">
                        <a:spcBef>
                          <a:spcPts val="0"/>
                        </a:spcBef>
                        <a:spcAft>
                          <a:spcPts val="0"/>
                        </a:spcAft>
                      </a:pPr>
                      <a:r>
                        <a:rPr lang="en-US" sz="1200" dirty="0">
                          <a:effectLst/>
                        </a:rPr>
                        <a:t>4.3.4</a:t>
                      </a:r>
                      <a:endParaRPr lang="en-US" sz="1200" dirty="0">
                        <a:effectLst/>
                        <a:latin typeface="Calibri"/>
                        <a:ea typeface="Times New Roman"/>
                        <a:cs typeface="Times New Roman"/>
                      </a:endParaRPr>
                    </a:p>
                  </a:txBody>
                  <a:tcPr marL="68575" marR="68575" marT="0" marB="0"/>
                </a:tc>
                <a:extLst>
                  <a:ext uri="{0D108BD9-81ED-4DB2-BD59-A6C34878D82A}">
                    <a16:rowId xmlns:a16="http://schemas.microsoft.com/office/drawing/2014/main" val="10004"/>
                  </a:ext>
                </a:extLst>
              </a:tr>
              <a:tr h="230804">
                <a:tc>
                  <a:txBody>
                    <a:bodyPr/>
                    <a:lstStyle/>
                    <a:p>
                      <a:pPr marL="0" marR="0">
                        <a:spcBef>
                          <a:spcPts val="0"/>
                        </a:spcBef>
                        <a:spcAft>
                          <a:spcPts val="0"/>
                        </a:spcAft>
                      </a:pPr>
                      <a:r>
                        <a:rPr lang="en-US" sz="1200" dirty="0">
                          <a:effectLst/>
                        </a:rPr>
                        <a:t>Recipe Management</a:t>
                      </a:r>
                      <a:endParaRPr lang="en-US" sz="1200" dirty="0">
                        <a:effectLst/>
                        <a:latin typeface="Calibri"/>
                        <a:ea typeface="Times New Roman"/>
                        <a:cs typeface="Times New Roman"/>
                      </a:endParaRPr>
                    </a:p>
                  </a:txBody>
                  <a:tcPr marL="68575" marR="68575" marT="0" marB="0"/>
                </a:tc>
                <a:tc>
                  <a:txBody>
                    <a:bodyPr/>
                    <a:lstStyle/>
                    <a:p>
                      <a:pPr marL="0" marR="0">
                        <a:spcBef>
                          <a:spcPts val="0"/>
                        </a:spcBef>
                        <a:spcAft>
                          <a:spcPts val="0"/>
                        </a:spcAft>
                      </a:pPr>
                      <a:r>
                        <a:rPr lang="en-US" sz="1200" dirty="0">
                          <a:effectLst/>
                        </a:rPr>
                        <a:t>Chemical</a:t>
                      </a:r>
                      <a:endParaRPr lang="en-US" sz="1200" dirty="0">
                        <a:effectLst/>
                        <a:latin typeface="Calibri"/>
                        <a:ea typeface="Times New Roman"/>
                        <a:cs typeface="Times New Roman"/>
                      </a:endParaRPr>
                    </a:p>
                  </a:txBody>
                  <a:tcPr marL="68575" marR="68575" marT="0" marB="0"/>
                </a:tc>
                <a:tc>
                  <a:txBody>
                    <a:bodyPr/>
                    <a:lstStyle/>
                    <a:p>
                      <a:pPr marL="0" marR="0">
                        <a:spcBef>
                          <a:spcPts val="0"/>
                        </a:spcBef>
                        <a:spcAft>
                          <a:spcPts val="0"/>
                        </a:spcAft>
                      </a:pPr>
                      <a:r>
                        <a:rPr lang="en-US" sz="1200" dirty="0">
                          <a:effectLst/>
                        </a:rPr>
                        <a:t>Controlling the maximum level of food ingredients</a:t>
                      </a:r>
                      <a:endParaRPr lang="en-US" sz="1200" dirty="0">
                        <a:effectLst/>
                        <a:latin typeface="Calibri"/>
                        <a:ea typeface="Times New Roman"/>
                        <a:cs typeface="Times New Roman"/>
                      </a:endParaRPr>
                    </a:p>
                  </a:txBody>
                  <a:tcPr marL="68575" marR="68575" marT="0" marB="0"/>
                </a:tc>
                <a:tc>
                  <a:txBody>
                    <a:bodyPr/>
                    <a:lstStyle/>
                    <a:p>
                      <a:pPr marL="0" marR="0">
                        <a:spcBef>
                          <a:spcPts val="0"/>
                        </a:spcBef>
                        <a:spcAft>
                          <a:spcPts val="0"/>
                        </a:spcAft>
                      </a:pPr>
                      <a:r>
                        <a:rPr lang="en-US" sz="1200" dirty="0">
                          <a:effectLst/>
                        </a:rPr>
                        <a:t>4.3.5</a:t>
                      </a:r>
                      <a:endParaRPr lang="en-US" sz="1200" dirty="0">
                        <a:effectLst/>
                        <a:latin typeface="Calibri"/>
                        <a:ea typeface="Times New Roman"/>
                        <a:cs typeface="Times New Roman"/>
                      </a:endParaRPr>
                    </a:p>
                  </a:txBody>
                  <a:tcPr marL="68575" marR="68575" marT="0" marB="0"/>
                </a:tc>
                <a:extLst>
                  <a:ext uri="{0D108BD9-81ED-4DB2-BD59-A6C34878D82A}">
                    <a16:rowId xmlns:a16="http://schemas.microsoft.com/office/drawing/2014/main" val="10005"/>
                  </a:ext>
                </a:extLst>
              </a:tr>
              <a:tr h="380969">
                <a:tc>
                  <a:txBody>
                    <a:bodyPr/>
                    <a:lstStyle/>
                    <a:p>
                      <a:pPr marL="0" marR="0">
                        <a:spcBef>
                          <a:spcPts val="0"/>
                        </a:spcBef>
                        <a:spcAft>
                          <a:spcPts val="0"/>
                        </a:spcAft>
                      </a:pPr>
                      <a:r>
                        <a:rPr lang="en-US" sz="1200" dirty="0">
                          <a:effectLst/>
                        </a:rPr>
                        <a:t>Storage Conditions</a:t>
                      </a:r>
                      <a:endParaRPr lang="en-US" sz="1200" dirty="0">
                        <a:effectLst/>
                        <a:latin typeface="Calibri"/>
                        <a:ea typeface="Times New Roman"/>
                        <a:cs typeface="Times New Roman"/>
                      </a:endParaRPr>
                    </a:p>
                  </a:txBody>
                  <a:tcPr marL="68575" marR="68575" marT="0" marB="0"/>
                </a:tc>
                <a:tc>
                  <a:txBody>
                    <a:bodyPr/>
                    <a:lstStyle/>
                    <a:p>
                      <a:pPr marL="0" marR="0">
                        <a:spcBef>
                          <a:spcPts val="0"/>
                        </a:spcBef>
                        <a:spcAft>
                          <a:spcPts val="0"/>
                        </a:spcAft>
                      </a:pPr>
                      <a:r>
                        <a:rPr lang="en-US" sz="1200" dirty="0">
                          <a:effectLst/>
                        </a:rPr>
                        <a:t>Chemical</a:t>
                      </a:r>
                      <a:endParaRPr lang="en-US" sz="1200" dirty="0">
                        <a:effectLst/>
                        <a:latin typeface="Calibri"/>
                        <a:ea typeface="Times New Roman"/>
                        <a:cs typeface="Times New Roman"/>
                      </a:endParaRPr>
                    </a:p>
                  </a:txBody>
                  <a:tcPr marL="68575" marR="68575" marT="0" marB="0"/>
                </a:tc>
                <a:tc>
                  <a:txBody>
                    <a:bodyPr/>
                    <a:lstStyle/>
                    <a:p>
                      <a:pPr marL="0" marR="0">
                        <a:spcBef>
                          <a:spcPts val="0"/>
                        </a:spcBef>
                        <a:spcAft>
                          <a:spcPts val="0"/>
                        </a:spcAft>
                      </a:pPr>
                      <a:r>
                        <a:rPr lang="en-US" sz="1200" dirty="0">
                          <a:effectLst/>
                        </a:rPr>
                        <a:t>Controlling moisture during storage of raw agricultural commodities </a:t>
                      </a:r>
                      <a:endParaRPr lang="en-US" sz="1200" dirty="0">
                        <a:effectLst/>
                        <a:latin typeface="Calibri"/>
                        <a:ea typeface="Times New Roman"/>
                        <a:cs typeface="Times New Roman"/>
                      </a:endParaRPr>
                    </a:p>
                  </a:txBody>
                  <a:tcPr marL="68575" marR="68575" marT="0" marB="0"/>
                </a:tc>
                <a:tc>
                  <a:txBody>
                    <a:bodyPr/>
                    <a:lstStyle/>
                    <a:p>
                      <a:pPr marL="0" marR="0">
                        <a:spcBef>
                          <a:spcPts val="0"/>
                        </a:spcBef>
                        <a:spcAft>
                          <a:spcPts val="0"/>
                        </a:spcAft>
                      </a:pPr>
                      <a:r>
                        <a:rPr lang="en-US" sz="1200" dirty="0">
                          <a:effectLst/>
                        </a:rPr>
                        <a:t>4.3.6</a:t>
                      </a:r>
                      <a:endParaRPr lang="en-US" sz="1200" dirty="0">
                        <a:effectLst/>
                        <a:latin typeface="Calibri"/>
                        <a:ea typeface="Times New Roman"/>
                        <a:cs typeface="Times New Roman"/>
                      </a:endParaRPr>
                    </a:p>
                  </a:txBody>
                  <a:tcPr marL="68575" marR="68575" marT="0" marB="0"/>
                </a:tc>
                <a:extLst>
                  <a:ext uri="{0D108BD9-81ED-4DB2-BD59-A6C34878D82A}">
                    <a16:rowId xmlns:a16="http://schemas.microsoft.com/office/drawing/2014/main" val="10006"/>
                  </a:ext>
                </a:extLst>
              </a:tr>
              <a:tr h="548640">
                <a:tc>
                  <a:txBody>
                    <a:bodyPr/>
                    <a:lstStyle/>
                    <a:p>
                      <a:pPr marL="0" marR="0">
                        <a:spcBef>
                          <a:spcPts val="0"/>
                        </a:spcBef>
                        <a:spcAft>
                          <a:spcPts val="0"/>
                        </a:spcAft>
                      </a:pPr>
                      <a:r>
                        <a:rPr lang="en-US" sz="1200" dirty="0">
                          <a:effectLst/>
                        </a:rPr>
                        <a:t>Physical Sorting</a:t>
                      </a:r>
                      <a:endParaRPr lang="en-US" sz="1200" dirty="0">
                        <a:effectLst/>
                        <a:latin typeface="Calibri"/>
                        <a:ea typeface="Times New Roman"/>
                        <a:cs typeface="Times New Roman"/>
                      </a:endParaRPr>
                    </a:p>
                  </a:txBody>
                  <a:tcPr marL="68575" marR="68575" marT="0" marB="0"/>
                </a:tc>
                <a:tc>
                  <a:txBody>
                    <a:bodyPr/>
                    <a:lstStyle/>
                    <a:p>
                      <a:pPr marL="0" marR="0">
                        <a:spcBef>
                          <a:spcPts val="0"/>
                        </a:spcBef>
                        <a:spcAft>
                          <a:spcPts val="0"/>
                        </a:spcAft>
                      </a:pPr>
                      <a:r>
                        <a:rPr lang="en-US" sz="1200" dirty="0">
                          <a:effectLst/>
                        </a:rPr>
                        <a:t>Chemical</a:t>
                      </a:r>
                      <a:endParaRPr lang="en-US" sz="1200" dirty="0">
                        <a:effectLst/>
                        <a:latin typeface="Calibri"/>
                        <a:ea typeface="Times New Roman"/>
                        <a:cs typeface="Times New Roman"/>
                      </a:endParaRPr>
                    </a:p>
                  </a:txBody>
                  <a:tcPr marL="68575" marR="68575" marT="0" marB="0"/>
                </a:tc>
                <a:tc>
                  <a:txBody>
                    <a:bodyPr/>
                    <a:lstStyle/>
                    <a:p>
                      <a:pPr marL="0" marR="0">
                        <a:spcBef>
                          <a:spcPts val="0"/>
                        </a:spcBef>
                        <a:spcAft>
                          <a:spcPts val="0"/>
                        </a:spcAft>
                      </a:pPr>
                      <a:r>
                        <a:rPr lang="en-US" sz="1200" dirty="0">
                          <a:effectLst/>
                        </a:rPr>
                        <a:t>Reducing mycotoxin content through sorting by color and physical damage in raw agricultural commodities</a:t>
                      </a:r>
                      <a:endParaRPr lang="en-US" sz="1200" dirty="0">
                        <a:effectLst/>
                        <a:latin typeface="Calibri"/>
                        <a:ea typeface="Times New Roman"/>
                        <a:cs typeface="Times New Roman"/>
                      </a:endParaRPr>
                    </a:p>
                  </a:txBody>
                  <a:tcPr marL="68575" marR="68575" marT="0" marB="0"/>
                </a:tc>
                <a:tc>
                  <a:txBody>
                    <a:bodyPr/>
                    <a:lstStyle/>
                    <a:p>
                      <a:pPr marL="0" marR="0">
                        <a:spcBef>
                          <a:spcPts val="0"/>
                        </a:spcBef>
                        <a:spcAft>
                          <a:spcPts val="0"/>
                        </a:spcAft>
                      </a:pPr>
                      <a:r>
                        <a:rPr lang="en-US" sz="1200" dirty="0">
                          <a:effectLst/>
                        </a:rPr>
                        <a:t>4.3.7</a:t>
                      </a:r>
                      <a:endParaRPr lang="en-US" sz="1200" dirty="0">
                        <a:effectLst/>
                        <a:latin typeface="Calibri"/>
                        <a:ea typeface="Times New Roman"/>
                        <a:cs typeface="Times New Roman"/>
                      </a:endParaRPr>
                    </a:p>
                  </a:txBody>
                  <a:tcPr marL="68575" marR="68575" marT="0" marB="0"/>
                </a:tc>
                <a:extLst>
                  <a:ext uri="{0D108BD9-81ED-4DB2-BD59-A6C34878D82A}">
                    <a16:rowId xmlns:a16="http://schemas.microsoft.com/office/drawing/2014/main" val="10007"/>
                  </a:ext>
                </a:extLst>
              </a:tr>
              <a:tr h="875116">
                <a:tc>
                  <a:txBody>
                    <a:bodyPr/>
                    <a:lstStyle/>
                    <a:p>
                      <a:pPr marL="0" marR="0">
                        <a:spcBef>
                          <a:spcPts val="0"/>
                        </a:spcBef>
                        <a:spcAft>
                          <a:spcPts val="0"/>
                        </a:spcAft>
                      </a:pPr>
                      <a:r>
                        <a:rPr lang="en-US" sz="1200" dirty="0">
                          <a:effectLst/>
                        </a:rPr>
                        <a:t>Exclusion of Metal and Glass</a:t>
                      </a:r>
                      <a:endParaRPr lang="en-US" sz="1200" dirty="0">
                        <a:effectLst/>
                        <a:latin typeface="Calibri"/>
                        <a:ea typeface="Times New Roman"/>
                        <a:cs typeface="Times New Roman"/>
                      </a:endParaRPr>
                    </a:p>
                  </a:txBody>
                  <a:tcPr marL="68575" marR="68575" marT="0" marB="0"/>
                </a:tc>
                <a:tc>
                  <a:txBody>
                    <a:bodyPr/>
                    <a:lstStyle/>
                    <a:p>
                      <a:pPr marL="0" marR="0">
                        <a:spcBef>
                          <a:spcPts val="0"/>
                        </a:spcBef>
                        <a:spcAft>
                          <a:spcPts val="0"/>
                        </a:spcAft>
                      </a:pPr>
                      <a:r>
                        <a:rPr lang="en-US" sz="1200" dirty="0">
                          <a:effectLst/>
                        </a:rPr>
                        <a:t>Physical</a:t>
                      </a:r>
                      <a:endParaRPr lang="en-US" sz="1200" dirty="0">
                        <a:effectLst/>
                        <a:latin typeface="Calibri"/>
                        <a:ea typeface="Times New Roman"/>
                        <a:cs typeface="Times New Roman"/>
                      </a:endParaRPr>
                    </a:p>
                  </a:txBody>
                  <a:tcPr marL="68575" marR="68575" marT="0" marB="0"/>
                </a:tc>
                <a:tc>
                  <a:txBody>
                    <a:bodyPr/>
                    <a:lstStyle/>
                    <a:p>
                      <a:pPr marL="0" marR="0">
                        <a:spcBef>
                          <a:spcPts val="0"/>
                        </a:spcBef>
                        <a:spcAft>
                          <a:spcPts val="0"/>
                        </a:spcAft>
                      </a:pPr>
                      <a:r>
                        <a:rPr lang="en-US" sz="1200" dirty="0">
                          <a:effectLst/>
                        </a:rPr>
                        <a:t>Using magnets</a:t>
                      </a:r>
                    </a:p>
                    <a:p>
                      <a:pPr marL="0" marR="0">
                        <a:spcBef>
                          <a:spcPts val="0"/>
                        </a:spcBef>
                        <a:spcAft>
                          <a:spcPts val="0"/>
                        </a:spcAft>
                      </a:pPr>
                      <a:r>
                        <a:rPr lang="en-US" sz="1200" dirty="0">
                          <a:effectLst/>
                        </a:rPr>
                        <a:t>Using metal detectors</a:t>
                      </a:r>
                    </a:p>
                    <a:p>
                      <a:pPr marL="0" marR="0">
                        <a:spcBef>
                          <a:spcPts val="0"/>
                        </a:spcBef>
                        <a:spcAft>
                          <a:spcPts val="0"/>
                        </a:spcAft>
                      </a:pPr>
                      <a:r>
                        <a:rPr lang="en-US" sz="1200" dirty="0">
                          <a:effectLst/>
                        </a:rPr>
                        <a:t>Using sieves, screens</a:t>
                      </a:r>
                    </a:p>
                    <a:p>
                      <a:pPr marL="0" marR="0">
                        <a:spcBef>
                          <a:spcPts val="0"/>
                        </a:spcBef>
                        <a:spcAft>
                          <a:spcPts val="0"/>
                        </a:spcAft>
                      </a:pPr>
                      <a:r>
                        <a:rPr lang="en-US" sz="1200" dirty="0">
                          <a:effectLst/>
                        </a:rPr>
                        <a:t>Using X-ray systems</a:t>
                      </a:r>
                      <a:endParaRPr lang="en-US" sz="1200" dirty="0">
                        <a:effectLst/>
                        <a:latin typeface="Calibri"/>
                        <a:ea typeface="Times New Roman"/>
                        <a:cs typeface="Times New Roman"/>
                      </a:endParaRPr>
                    </a:p>
                  </a:txBody>
                  <a:tcPr marL="68575" marR="68575" marT="0" marB="0"/>
                </a:tc>
                <a:tc>
                  <a:txBody>
                    <a:bodyPr/>
                    <a:lstStyle/>
                    <a:p>
                      <a:pPr marL="0" marR="0">
                        <a:spcBef>
                          <a:spcPts val="0"/>
                        </a:spcBef>
                        <a:spcAft>
                          <a:spcPts val="0"/>
                        </a:spcAft>
                      </a:pPr>
                      <a:r>
                        <a:rPr lang="en-US" sz="1200" dirty="0">
                          <a:effectLst/>
                        </a:rPr>
                        <a:t>4.3.8</a:t>
                      </a:r>
                      <a:endParaRPr lang="en-US" sz="1200" dirty="0">
                        <a:effectLst/>
                        <a:latin typeface="Calibri"/>
                        <a:ea typeface="Times New Roman"/>
                        <a:cs typeface="Times New Roman"/>
                      </a:endParaRPr>
                    </a:p>
                  </a:txBody>
                  <a:tcPr marL="68575" marR="68575" marT="0" marB="0"/>
                </a:tc>
                <a:extLst>
                  <a:ext uri="{0D108BD9-81ED-4DB2-BD59-A6C34878D82A}">
                    <a16:rowId xmlns:a16="http://schemas.microsoft.com/office/drawing/2014/main" val="10008"/>
                  </a:ext>
                </a:extLst>
              </a:tr>
            </a:tbl>
          </a:graphicData>
        </a:graphic>
      </p:graphicFrame>
      <p:sp>
        <p:nvSpPr>
          <p:cNvPr id="3" name="Slide Number Placeholder 2">
            <a:extLst>
              <a:ext uri="{FF2B5EF4-FFF2-40B4-BE49-F238E27FC236}">
                <a16:creationId xmlns:a16="http://schemas.microsoft.com/office/drawing/2014/main" id="{814774AD-EAF1-4F94-A311-D5FBD1A21EE7}"/>
              </a:ext>
            </a:extLst>
          </p:cNvPr>
          <p:cNvSpPr>
            <a:spLocks noGrp="1"/>
          </p:cNvSpPr>
          <p:nvPr>
            <p:ph type="sldNum" sz="quarter" idx="4"/>
          </p:nvPr>
        </p:nvSpPr>
        <p:spPr/>
        <p:txBody>
          <a:bodyPr/>
          <a:lstStyle/>
          <a:p>
            <a:pPr>
              <a:defRPr/>
            </a:pPr>
            <a:fld id="{12C9D3FF-E2E9-4DC3-A8DF-D91EF9AAB781}" type="slidenum">
              <a:rPr lang="en-US" smtClean="0">
                <a:solidFill>
                  <a:prstClr val="black">
                    <a:tint val="75000"/>
                  </a:prstClr>
                </a:solidFill>
              </a:rPr>
              <a:pPr>
                <a:defRPr/>
              </a:pPr>
              <a:t>33</a:t>
            </a:fld>
            <a:endParaRPr lang="en-US" dirty="0"/>
          </a:p>
        </p:txBody>
      </p:sp>
    </p:spTree>
    <p:extLst>
      <p:ext uri="{BB962C8B-B14F-4D97-AF65-F5344CB8AC3E}">
        <p14:creationId xmlns:p14="http://schemas.microsoft.com/office/powerpoint/2010/main" val="17607383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A29BD-5737-49FE-A6A7-3E3B5E1EEC70}"/>
              </a:ext>
            </a:extLst>
          </p:cNvPr>
          <p:cNvSpPr>
            <a:spLocks noGrp="1"/>
          </p:cNvSpPr>
          <p:nvPr>
            <p:ph type="title"/>
          </p:nvPr>
        </p:nvSpPr>
        <p:spPr>
          <a:xfrm>
            <a:off x="457200" y="152400"/>
            <a:ext cx="8229600" cy="944562"/>
          </a:xfrm>
        </p:spPr>
        <p:txBody>
          <a:bodyPr rtlCol="0">
            <a:normAutofit fontScale="90000"/>
          </a:bodyPr>
          <a:lstStyle/>
          <a:p>
            <a:pPr eaLnBrk="1" fontAlgn="auto" hangingPunct="1">
              <a:spcAft>
                <a:spcPts val="0"/>
              </a:spcAft>
              <a:defRPr/>
            </a:pPr>
            <a:r>
              <a:rPr lang="en-US" b="1" dirty="0"/>
              <a:t>PCHF Guidance – Chapter 4</a:t>
            </a:r>
            <a:br>
              <a:rPr lang="en-US" b="1" dirty="0"/>
            </a:br>
            <a:r>
              <a:rPr lang="en-US" sz="3100" b="1" dirty="0"/>
              <a:t>Sanitation Controls</a:t>
            </a:r>
          </a:p>
        </p:txBody>
      </p:sp>
      <p:sp>
        <p:nvSpPr>
          <p:cNvPr id="3" name="Content Placeholder 2">
            <a:extLst>
              <a:ext uri="{FF2B5EF4-FFF2-40B4-BE49-F238E27FC236}">
                <a16:creationId xmlns:a16="http://schemas.microsoft.com/office/drawing/2014/main" id="{207D133F-D521-4417-9A99-4540EA5335EE}"/>
              </a:ext>
            </a:extLst>
          </p:cNvPr>
          <p:cNvSpPr>
            <a:spLocks noGrp="1"/>
          </p:cNvSpPr>
          <p:nvPr>
            <p:ph idx="1"/>
          </p:nvPr>
        </p:nvSpPr>
        <p:spPr/>
        <p:txBody>
          <a:bodyPr rtlCol="0">
            <a:normAutofit/>
          </a:bodyPr>
          <a:lstStyle/>
          <a:p>
            <a:pPr eaLnBrk="1" fontAlgn="auto" hangingPunct="1">
              <a:spcAft>
                <a:spcPts val="0"/>
              </a:spcAft>
              <a:defRPr/>
            </a:pPr>
            <a:r>
              <a:rPr lang="en-US" dirty="0"/>
              <a:t>Sanitation controls must include, as appropriate to the facility and the food, procedures, practices, and processes for the: </a:t>
            </a:r>
          </a:p>
          <a:p>
            <a:pPr lvl="1" eaLnBrk="1" fontAlgn="auto" hangingPunct="1">
              <a:spcAft>
                <a:spcPts val="0"/>
              </a:spcAft>
              <a:defRPr/>
            </a:pPr>
            <a:r>
              <a:rPr lang="en-US" dirty="0"/>
              <a:t>Cleanliness of food-contact surfaces, including food-contact surfaces of utensils and equipment; and </a:t>
            </a:r>
          </a:p>
          <a:p>
            <a:pPr lvl="1" eaLnBrk="1" fontAlgn="auto" hangingPunct="1">
              <a:spcAft>
                <a:spcPts val="0"/>
              </a:spcAft>
              <a:defRPr/>
            </a:pPr>
            <a:r>
              <a:rPr lang="en-US" dirty="0"/>
              <a:t>Prevention of allergen cross-contact and cross-contamination from insanitary objects and from personnel to food, food packaging material, and other food-contact surfaces and from raw product to processed product. </a:t>
            </a:r>
          </a:p>
          <a:p>
            <a:pPr eaLnBrk="1" fontAlgn="auto" hangingPunct="1">
              <a:spcAft>
                <a:spcPts val="0"/>
              </a:spcAft>
              <a:defRPr/>
            </a:pPr>
            <a:endParaRPr lang="en-US" dirty="0"/>
          </a:p>
        </p:txBody>
      </p:sp>
      <p:sp>
        <p:nvSpPr>
          <p:cNvPr id="5" name="Slide Number Placeholder 4">
            <a:extLst>
              <a:ext uri="{FF2B5EF4-FFF2-40B4-BE49-F238E27FC236}">
                <a16:creationId xmlns:a16="http://schemas.microsoft.com/office/drawing/2014/main" id="{3CFA427E-DDE1-4E01-9474-3FD24E0E0050}"/>
              </a:ext>
            </a:extLst>
          </p:cNvPr>
          <p:cNvSpPr>
            <a:spLocks noGrp="1"/>
          </p:cNvSpPr>
          <p:nvPr>
            <p:ph type="sldNum" sz="quarter" idx="4"/>
          </p:nvPr>
        </p:nvSpPr>
        <p:spPr/>
        <p:txBody>
          <a:bodyPr/>
          <a:lstStyle/>
          <a:p>
            <a:pPr>
              <a:defRPr/>
            </a:pPr>
            <a:fld id="{12C9D3FF-E2E9-4DC3-A8DF-D91EF9AAB781}" type="slidenum">
              <a:rPr lang="en-US" smtClean="0">
                <a:solidFill>
                  <a:prstClr val="black">
                    <a:tint val="75000"/>
                  </a:prstClr>
                </a:solidFill>
              </a:rPr>
              <a:pPr>
                <a:defRPr/>
              </a:pPr>
              <a:t>34</a:t>
            </a:fld>
            <a:endParaRPr lang="en-US" dirty="0"/>
          </a:p>
        </p:txBody>
      </p:sp>
    </p:spTree>
    <p:extLst>
      <p:ext uri="{BB962C8B-B14F-4D97-AF65-F5344CB8AC3E}">
        <p14:creationId xmlns:p14="http://schemas.microsoft.com/office/powerpoint/2010/main" val="38525436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80C2B-2924-45F6-8424-4FC08B7A6B2F}"/>
              </a:ext>
            </a:extLst>
          </p:cNvPr>
          <p:cNvSpPr>
            <a:spLocks noGrp="1"/>
          </p:cNvSpPr>
          <p:nvPr>
            <p:ph type="title"/>
          </p:nvPr>
        </p:nvSpPr>
        <p:spPr>
          <a:xfrm>
            <a:off x="457200" y="76200"/>
            <a:ext cx="8229600" cy="944562"/>
          </a:xfrm>
        </p:spPr>
        <p:txBody>
          <a:bodyPr rtlCol="0">
            <a:normAutofit fontScale="90000"/>
          </a:bodyPr>
          <a:lstStyle/>
          <a:p>
            <a:pPr eaLnBrk="1" fontAlgn="auto" hangingPunct="1">
              <a:spcAft>
                <a:spcPts val="0"/>
              </a:spcAft>
              <a:defRPr/>
            </a:pPr>
            <a:r>
              <a:rPr lang="en-US" b="1" dirty="0"/>
              <a:t>PCHF Guidance – Chapter 4</a:t>
            </a:r>
            <a:br>
              <a:rPr lang="en-US" b="1" dirty="0"/>
            </a:br>
            <a:r>
              <a:rPr lang="en-US" sz="3100" b="1" dirty="0"/>
              <a:t>Food</a:t>
            </a:r>
            <a:r>
              <a:rPr lang="en-US" b="1" dirty="0"/>
              <a:t> </a:t>
            </a:r>
            <a:r>
              <a:rPr lang="en-US" sz="3100" b="1" dirty="0"/>
              <a:t>Allergen Controls</a:t>
            </a:r>
          </a:p>
        </p:txBody>
      </p:sp>
      <p:sp>
        <p:nvSpPr>
          <p:cNvPr id="3" name="Content Placeholder 2">
            <a:extLst>
              <a:ext uri="{FF2B5EF4-FFF2-40B4-BE49-F238E27FC236}">
                <a16:creationId xmlns:a16="http://schemas.microsoft.com/office/drawing/2014/main" id="{D90EA808-E317-4D53-AADE-231DE1BCD492}"/>
              </a:ext>
            </a:extLst>
          </p:cNvPr>
          <p:cNvSpPr>
            <a:spLocks noGrp="1"/>
          </p:cNvSpPr>
          <p:nvPr>
            <p:ph idx="1"/>
          </p:nvPr>
        </p:nvSpPr>
        <p:spPr/>
        <p:txBody>
          <a:bodyPr rtlCol="0">
            <a:normAutofit/>
          </a:bodyPr>
          <a:lstStyle/>
          <a:p>
            <a:pPr eaLnBrk="1" fontAlgn="auto" hangingPunct="1">
              <a:spcAft>
                <a:spcPts val="0"/>
              </a:spcAft>
              <a:defRPr/>
            </a:pPr>
            <a:r>
              <a:rPr lang="en-US" dirty="0"/>
              <a:t>Food allergen controls include procedures, practices, and processes to control food allergens. Food allergen controls must include those procedures, practices, and processes employed for: </a:t>
            </a:r>
          </a:p>
          <a:p>
            <a:pPr lvl="1" eaLnBrk="1" fontAlgn="auto" hangingPunct="1">
              <a:spcAft>
                <a:spcPts val="0"/>
              </a:spcAft>
              <a:defRPr/>
            </a:pPr>
            <a:r>
              <a:rPr lang="en-US" dirty="0"/>
              <a:t>Ensuring protection of food from allergen cross-contact, including during storage, handling, and use; and </a:t>
            </a:r>
          </a:p>
          <a:p>
            <a:pPr lvl="1" eaLnBrk="1" fontAlgn="auto" hangingPunct="1">
              <a:spcAft>
                <a:spcPts val="0"/>
              </a:spcAft>
              <a:defRPr/>
            </a:pPr>
            <a:r>
              <a:rPr lang="en-US" dirty="0"/>
              <a:t>Labeling the finished food, including ensuring that the finished food is not misbranded under section 403(w) of the FD&amp;C Act (21 U.S.C. 343(w)).  </a:t>
            </a:r>
          </a:p>
          <a:p>
            <a:pPr eaLnBrk="1" fontAlgn="auto" hangingPunct="1">
              <a:spcAft>
                <a:spcPts val="0"/>
              </a:spcAft>
              <a:defRPr/>
            </a:pPr>
            <a:endParaRPr lang="en-US" dirty="0"/>
          </a:p>
        </p:txBody>
      </p:sp>
      <p:sp>
        <p:nvSpPr>
          <p:cNvPr id="5" name="Slide Number Placeholder 4">
            <a:extLst>
              <a:ext uri="{FF2B5EF4-FFF2-40B4-BE49-F238E27FC236}">
                <a16:creationId xmlns:a16="http://schemas.microsoft.com/office/drawing/2014/main" id="{7D78C6EC-43B3-4D99-BA16-7EFD56FCB923}"/>
              </a:ext>
            </a:extLst>
          </p:cNvPr>
          <p:cNvSpPr>
            <a:spLocks noGrp="1"/>
          </p:cNvSpPr>
          <p:nvPr>
            <p:ph type="sldNum" sz="quarter" idx="4"/>
          </p:nvPr>
        </p:nvSpPr>
        <p:spPr/>
        <p:txBody>
          <a:bodyPr/>
          <a:lstStyle/>
          <a:p>
            <a:pPr>
              <a:defRPr/>
            </a:pPr>
            <a:fld id="{12C9D3FF-E2E9-4DC3-A8DF-D91EF9AAB781}" type="slidenum">
              <a:rPr lang="en-US" smtClean="0">
                <a:solidFill>
                  <a:prstClr val="black">
                    <a:tint val="75000"/>
                  </a:prstClr>
                </a:solidFill>
              </a:rPr>
              <a:pPr>
                <a:defRPr/>
              </a:pPr>
              <a:t>35</a:t>
            </a:fld>
            <a:endParaRPr lang="en-US" dirty="0"/>
          </a:p>
        </p:txBody>
      </p:sp>
    </p:spTree>
    <p:extLst>
      <p:ext uri="{BB962C8B-B14F-4D97-AF65-F5344CB8AC3E}">
        <p14:creationId xmlns:p14="http://schemas.microsoft.com/office/powerpoint/2010/main" val="24336338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453E5-2C42-407A-A747-3CB7EFDDB633}"/>
              </a:ext>
            </a:extLst>
          </p:cNvPr>
          <p:cNvSpPr>
            <a:spLocks noGrp="1"/>
          </p:cNvSpPr>
          <p:nvPr>
            <p:ph type="title"/>
          </p:nvPr>
        </p:nvSpPr>
        <p:spPr>
          <a:xfrm>
            <a:off x="457200" y="152400"/>
            <a:ext cx="8229600" cy="944562"/>
          </a:xfrm>
        </p:spPr>
        <p:txBody>
          <a:bodyPr rtlCol="0">
            <a:normAutofit fontScale="90000"/>
          </a:bodyPr>
          <a:lstStyle/>
          <a:p>
            <a:pPr eaLnBrk="1" fontAlgn="auto" hangingPunct="1">
              <a:spcAft>
                <a:spcPts val="0"/>
              </a:spcAft>
              <a:defRPr/>
            </a:pPr>
            <a:r>
              <a:rPr lang="en-US" b="1" dirty="0"/>
              <a:t>PCHF Guidance – Chapter 4</a:t>
            </a:r>
            <a:br>
              <a:rPr lang="en-US" b="1" dirty="0"/>
            </a:br>
            <a:r>
              <a:rPr lang="en-US" sz="3100" b="1" dirty="0"/>
              <a:t>Supply-Chain Controls</a:t>
            </a:r>
          </a:p>
        </p:txBody>
      </p:sp>
      <p:sp>
        <p:nvSpPr>
          <p:cNvPr id="3" name="Content Placeholder 2">
            <a:extLst>
              <a:ext uri="{FF2B5EF4-FFF2-40B4-BE49-F238E27FC236}">
                <a16:creationId xmlns:a16="http://schemas.microsoft.com/office/drawing/2014/main" id="{797E24C2-CC03-4660-BA87-2A4835363C72}"/>
              </a:ext>
            </a:extLst>
          </p:cNvPr>
          <p:cNvSpPr>
            <a:spLocks noGrp="1"/>
          </p:cNvSpPr>
          <p:nvPr>
            <p:ph idx="1"/>
          </p:nvPr>
        </p:nvSpPr>
        <p:spPr/>
        <p:txBody>
          <a:bodyPr rtlCol="0">
            <a:normAutofit/>
          </a:bodyPr>
          <a:lstStyle/>
          <a:p>
            <a:pPr eaLnBrk="1" fontAlgn="auto" hangingPunct="1">
              <a:spcAft>
                <a:spcPts val="0"/>
              </a:spcAft>
              <a:defRPr/>
            </a:pPr>
            <a:r>
              <a:rPr lang="en-US" dirty="0"/>
              <a:t>In this section of this guidance, we discuss the use of ingredient specifications as a supply-chain control for several chemical hazards – </a:t>
            </a:r>
          </a:p>
          <a:p>
            <a:pPr lvl="1" eaLnBrk="1" fontAlgn="auto" hangingPunct="1">
              <a:spcAft>
                <a:spcPts val="0"/>
              </a:spcAft>
              <a:defRPr/>
            </a:pPr>
            <a:r>
              <a:rPr lang="en-US" dirty="0"/>
              <a:t>pesticides, </a:t>
            </a:r>
          </a:p>
          <a:p>
            <a:pPr lvl="1" eaLnBrk="1" fontAlgn="auto" hangingPunct="1">
              <a:spcAft>
                <a:spcPts val="0"/>
              </a:spcAft>
              <a:defRPr/>
            </a:pPr>
            <a:r>
              <a:rPr lang="en-US" dirty="0"/>
              <a:t>drug residues,</a:t>
            </a:r>
          </a:p>
          <a:p>
            <a:pPr lvl="1" eaLnBrk="1" fontAlgn="auto" hangingPunct="1">
              <a:spcAft>
                <a:spcPts val="0"/>
              </a:spcAft>
              <a:defRPr/>
            </a:pPr>
            <a:r>
              <a:rPr lang="en-US" dirty="0"/>
              <a:t>heavy metals,</a:t>
            </a:r>
          </a:p>
          <a:p>
            <a:pPr lvl="1" eaLnBrk="1" fontAlgn="auto" hangingPunct="1">
              <a:spcAft>
                <a:spcPts val="0"/>
              </a:spcAft>
              <a:defRPr/>
            </a:pPr>
            <a:r>
              <a:rPr lang="en-US" dirty="0"/>
              <a:t>mycotoxins. </a:t>
            </a:r>
          </a:p>
          <a:p>
            <a:pPr eaLnBrk="1" fontAlgn="auto" hangingPunct="1">
              <a:spcAft>
                <a:spcPts val="0"/>
              </a:spcAft>
              <a:defRPr/>
            </a:pPr>
            <a:r>
              <a:rPr lang="en-US" dirty="0"/>
              <a:t>See FDA’s draft guidance “Supply-Chain Program for Human Food Products: Guidance for Industry” for in-depth guidance on supply-chain controls.</a:t>
            </a:r>
          </a:p>
          <a:p>
            <a:pPr eaLnBrk="1" fontAlgn="auto" hangingPunct="1">
              <a:spcAft>
                <a:spcPts val="0"/>
              </a:spcAft>
              <a:defRPr/>
            </a:pPr>
            <a:endParaRPr lang="en-US" dirty="0"/>
          </a:p>
        </p:txBody>
      </p:sp>
      <p:sp>
        <p:nvSpPr>
          <p:cNvPr id="5" name="Slide Number Placeholder 4">
            <a:extLst>
              <a:ext uri="{FF2B5EF4-FFF2-40B4-BE49-F238E27FC236}">
                <a16:creationId xmlns:a16="http://schemas.microsoft.com/office/drawing/2014/main" id="{6D3897B6-72CD-486C-8E41-CE993FF435F5}"/>
              </a:ext>
            </a:extLst>
          </p:cNvPr>
          <p:cNvSpPr>
            <a:spLocks noGrp="1"/>
          </p:cNvSpPr>
          <p:nvPr>
            <p:ph type="sldNum" sz="quarter" idx="4"/>
          </p:nvPr>
        </p:nvSpPr>
        <p:spPr/>
        <p:txBody>
          <a:bodyPr/>
          <a:lstStyle/>
          <a:p>
            <a:pPr>
              <a:defRPr/>
            </a:pPr>
            <a:fld id="{12C9D3FF-E2E9-4DC3-A8DF-D91EF9AAB781}" type="slidenum">
              <a:rPr lang="en-US" smtClean="0">
                <a:solidFill>
                  <a:prstClr val="black">
                    <a:tint val="75000"/>
                  </a:prstClr>
                </a:solidFill>
              </a:rPr>
              <a:pPr>
                <a:defRPr/>
              </a:pPr>
              <a:t>36</a:t>
            </a:fld>
            <a:endParaRPr lang="en-US" dirty="0"/>
          </a:p>
        </p:txBody>
      </p:sp>
    </p:spTree>
    <p:extLst>
      <p:ext uri="{BB962C8B-B14F-4D97-AF65-F5344CB8AC3E}">
        <p14:creationId xmlns:p14="http://schemas.microsoft.com/office/powerpoint/2010/main" val="782890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012F7176-467E-4AE2-8154-59769E47A24C}"/>
              </a:ext>
            </a:extLst>
          </p:cNvPr>
          <p:cNvSpPr>
            <a:spLocks noGrp="1"/>
          </p:cNvSpPr>
          <p:nvPr>
            <p:ph type="title"/>
          </p:nvPr>
        </p:nvSpPr>
        <p:spPr>
          <a:xfrm>
            <a:off x="457200" y="152400"/>
            <a:ext cx="8229600" cy="944562"/>
          </a:xfrm>
        </p:spPr>
        <p:txBody>
          <a:bodyPr>
            <a:normAutofit fontScale="90000"/>
          </a:bodyPr>
          <a:lstStyle/>
          <a:p>
            <a:r>
              <a:rPr lang="en-US" altLang="en-US" b="1" dirty="0"/>
              <a:t>PCHF Guidance – Chapter 5</a:t>
            </a:r>
            <a:br>
              <a:rPr lang="en-US" altLang="en-US" b="1" dirty="0"/>
            </a:br>
            <a:r>
              <a:rPr lang="en-US" altLang="en-US" sz="3200" b="1" dirty="0"/>
              <a:t>Purpose of Chapter </a:t>
            </a:r>
            <a:endParaRPr lang="en-US" altLang="en-US" dirty="0"/>
          </a:p>
        </p:txBody>
      </p:sp>
      <p:sp>
        <p:nvSpPr>
          <p:cNvPr id="35843" name="Content Placeholder 2">
            <a:extLst>
              <a:ext uri="{FF2B5EF4-FFF2-40B4-BE49-F238E27FC236}">
                <a16:creationId xmlns:a16="http://schemas.microsoft.com/office/drawing/2014/main" id="{A2D7A329-A1FB-42A5-9AAB-5802D6A6159C}"/>
              </a:ext>
            </a:extLst>
          </p:cNvPr>
          <p:cNvSpPr>
            <a:spLocks noGrp="1"/>
          </p:cNvSpPr>
          <p:nvPr>
            <p:ph idx="1"/>
          </p:nvPr>
        </p:nvSpPr>
        <p:spPr/>
        <p:txBody>
          <a:bodyPr>
            <a:normAutofit fontScale="92500" lnSpcReduction="20000"/>
          </a:bodyPr>
          <a:lstStyle/>
          <a:p>
            <a:pPr marL="0" indent="0">
              <a:buNone/>
            </a:pPr>
            <a:r>
              <a:rPr lang="en-US" altLang="en-US" sz="2800" b="1" dirty="0"/>
              <a:t>Application of Preventive Controls and Preventive Control Management Components</a:t>
            </a:r>
          </a:p>
          <a:p>
            <a:r>
              <a:rPr lang="en-US" altLang="en-US" sz="2800" dirty="0"/>
              <a:t>This chapter provides an overview of the application of preventive controls to significantly minimize or prevent the occurrence of biological, chemical, and physical hazards in finished foods and the food production environment. </a:t>
            </a:r>
          </a:p>
          <a:p>
            <a:r>
              <a:rPr lang="en-US" altLang="en-US" sz="2800" dirty="0"/>
              <a:t>This chapter also provides an overview of preventive control management components (i.e., monitoring, corrective actions, and corrections, and verification activities (and their associated records)).  </a:t>
            </a:r>
          </a:p>
          <a:p>
            <a:endParaRPr lang="en-US" altLang="en-US" dirty="0"/>
          </a:p>
        </p:txBody>
      </p:sp>
      <p:sp>
        <p:nvSpPr>
          <p:cNvPr id="3" name="Slide Number Placeholder 2">
            <a:extLst>
              <a:ext uri="{FF2B5EF4-FFF2-40B4-BE49-F238E27FC236}">
                <a16:creationId xmlns:a16="http://schemas.microsoft.com/office/drawing/2014/main" id="{79ED0E5F-8A68-45C6-94A7-4DDAFCF54A07}"/>
              </a:ext>
            </a:extLst>
          </p:cNvPr>
          <p:cNvSpPr>
            <a:spLocks noGrp="1"/>
          </p:cNvSpPr>
          <p:nvPr>
            <p:ph type="sldNum" sz="quarter" idx="4"/>
          </p:nvPr>
        </p:nvSpPr>
        <p:spPr/>
        <p:txBody>
          <a:bodyPr/>
          <a:lstStyle/>
          <a:p>
            <a:pPr>
              <a:defRPr/>
            </a:pPr>
            <a:fld id="{12C9D3FF-E2E9-4DC3-A8DF-D91EF9AAB781}" type="slidenum">
              <a:rPr lang="en-US" smtClean="0">
                <a:solidFill>
                  <a:prstClr val="black">
                    <a:tint val="75000"/>
                  </a:prstClr>
                </a:solidFill>
              </a:rPr>
              <a:pPr>
                <a:defRPr/>
              </a:pPr>
              <a:t>37</a:t>
            </a:fld>
            <a:endParaRPr lang="en-US" dirty="0"/>
          </a:p>
        </p:txBody>
      </p:sp>
    </p:spTree>
    <p:extLst>
      <p:ext uri="{BB962C8B-B14F-4D97-AF65-F5344CB8AC3E}">
        <p14:creationId xmlns:p14="http://schemas.microsoft.com/office/powerpoint/2010/main" val="620173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C014CD82-440D-4BE1-AC9F-B4B11B26B1D7}"/>
              </a:ext>
            </a:extLst>
          </p:cNvPr>
          <p:cNvSpPr>
            <a:spLocks noGrp="1"/>
          </p:cNvSpPr>
          <p:nvPr>
            <p:ph type="title"/>
          </p:nvPr>
        </p:nvSpPr>
        <p:spPr>
          <a:xfrm>
            <a:off x="456235" y="76200"/>
            <a:ext cx="8229600" cy="944562"/>
          </a:xfrm>
        </p:spPr>
        <p:txBody>
          <a:bodyPr>
            <a:normAutofit fontScale="90000"/>
          </a:bodyPr>
          <a:lstStyle/>
          <a:p>
            <a:r>
              <a:rPr lang="en-US" altLang="en-US" b="1" dirty="0"/>
              <a:t>PCHF Guidance – Chapter 5</a:t>
            </a:r>
            <a:br>
              <a:rPr lang="en-US" altLang="en-US" b="1" dirty="0"/>
            </a:br>
            <a:r>
              <a:rPr lang="en-US" altLang="en-US" sz="3200" b="1" dirty="0"/>
              <a:t>Biological Hazards</a:t>
            </a:r>
          </a:p>
        </p:txBody>
      </p:sp>
      <p:sp>
        <p:nvSpPr>
          <p:cNvPr id="36867" name="Content Placeholder 2">
            <a:extLst>
              <a:ext uri="{FF2B5EF4-FFF2-40B4-BE49-F238E27FC236}">
                <a16:creationId xmlns:a16="http://schemas.microsoft.com/office/drawing/2014/main" id="{48799E95-6635-448D-92C1-EACD95849919}"/>
              </a:ext>
            </a:extLst>
          </p:cNvPr>
          <p:cNvSpPr>
            <a:spLocks noGrp="1"/>
          </p:cNvSpPr>
          <p:nvPr>
            <p:ph idx="1"/>
          </p:nvPr>
        </p:nvSpPr>
        <p:spPr/>
        <p:txBody>
          <a:bodyPr/>
          <a:lstStyle/>
          <a:p>
            <a:r>
              <a:rPr lang="en-US" altLang="en-US" sz="2800"/>
              <a:t>Provides general information about the effects of the listed preventive controls but is not intended to imply that a particular preventive control has been validated for control of specific pathogens in specific foods. </a:t>
            </a:r>
          </a:p>
          <a:p>
            <a:r>
              <a:rPr lang="en-US" altLang="en-US" sz="2800"/>
              <a:t>You are responsible for validating specific preventive controls as appropriate to the nature of the preventive control and its role in your facility’s food safety system </a:t>
            </a:r>
          </a:p>
        </p:txBody>
      </p:sp>
      <p:sp>
        <p:nvSpPr>
          <p:cNvPr id="3" name="Slide Number Placeholder 2">
            <a:extLst>
              <a:ext uri="{FF2B5EF4-FFF2-40B4-BE49-F238E27FC236}">
                <a16:creationId xmlns:a16="http://schemas.microsoft.com/office/drawing/2014/main" id="{0755A921-5B21-495A-B9C4-9D4BAC398760}"/>
              </a:ext>
            </a:extLst>
          </p:cNvPr>
          <p:cNvSpPr>
            <a:spLocks noGrp="1"/>
          </p:cNvSpPr>
          <p:nvPr>
            <p:ph type="sldNum" sz="quarter" idx="4"/>
          </p:nvPr>
        </p:nvSpPr>
        <p:spPr/>
        <p:txBody>
          <a:bodyPr/>
          <a:lstStyle/>
          <a:p>
            <a:pPr>
              <a:defRPr/>
            </a:pPr>
            <a:fld id="{12C9D3FF-E2E9-4DC3-A8DF-D91EF9AAB781}" type="slidenum">
              <a:rPr lang="en-US" smtClean="0">
                <a:solidFill>
                  <a:prstClr val="black">
                    <a:tint val="75000"/>
                  </a:prstClr>
                </a:solidFill>
              </a:rPr>
              <a:pPr>
                <a:defRPr/>
              </a:pPr>
              <a:t>38</a:t>
            </a:fld>
            <a:endParaRPr lang="en-US" dirty="0"/>
          </a:p>
        </p:txBody>
      </p:sp>
    </p:spTree>
    <p:extLst>
      <p:ext uri="{BB962C8B-B14F-4D97-AF65-F5344CB8AC3E}">
        <p14:creationId xmlns:p14="http://schemas.microsoft.com/office/powerpoint/2010/main" val="41941129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09D4C5F9-B243-4A68-A053-2742C1A07E0D}"/>
              </a:ext>
            </a:extLst>
          </p:cNvPr>
          <p:cNvSpPr>
            <a:spLocks noGrp="1"/>
          </p:cNvSpPr>
          <p:nvPr>
            <p:ph type="title"/>
          </p:nvPr>
        </p:nvSpPr>
        <p:spPr/>
        <p:txBody>
          <a:bodyPr/>
          <a:lstStyle/>
          <a:p>
            <a:r>
              <a:rPr lang="en-US" altLang="en-US" b="1"/>
              <a:t>PCHF Guidance – Chapter 5</a:t>
            </a:r>
          </a:p>
        </p:txBody>
      </p:sp>
      <p:sp>
        <p:nvSpPr>
          <p:cNvPr id="37891" name="Content Placeholder 2">
            <a:extLst>
              <a:ext uri="{FF2B5EF4-FFF2-40B4-BE49-F238E27FC236}">
                <a16:creationId xmlns:a16="http://schemas.microsoft.com/office/drawing/2014/main" id="{16D0000D-9FF1-4CD3-B46C-1F52A1C767B9}"/>
              </a:ext>
            </a:extLst>
          </p:cNvPr>
          <p:cNvSpPr>
            <a:spLocks noGrp="1"/>
          </p:cNvSpPr>
          <p:nvPr>
            <p:ph idx="1"/>
          </p:nvPr>
        </p:nvSpPr>
        <p:spPr/>
        <p:txBody>
          <a:bodyPr/>
          <a:lstStyle/>
          <a:p>
            <a:r>
              <a:rPr lang="en-US" altLang="en-US"/>
              <a:t>Examples of the Application of Preventive Controls for Chemical Hazards</a:t>
            </a:r>
          </a:p>
          <a:p>
            <a:r>
              <a:rPr lang="en-US" altLang="en-US"/>
              <a:t>Examples of the Application of Preventive Controls for Food Allergen Hazards</a:t>
            </a:r>
          </a:p>
          <a:p>
            <a:r>
              <a:rPr lang="en-US" altLang="en-US"/>
              <a:t>Examples of Application of Preventive Controls for Physical Hazards</a:t>
            </a:r>
          </a:p>
          <a:p>
            <a:endParaRPr lang="en-US" altLang="en-US"/>
          </a:p>
          <a:p>
            <a:pPr lvl="1"/>
            <a:endParaRPr lang="en-US" altLang="en-US"/>
          </a:p>
          <a:p>
            <a:endParaRPr lang="en-US" altLang="en-US"/>
          </a:p>
        </p:txBody>
      </p:sp>
      <p:sp>
        <p:nvSpPr>
          <p:cNvPr id="3" name="Slide Number Placeholder 2">
            <a:extLst>
              <a:ext uri="{FF2B5EF4-FFF2-40B4-BE49-F238E27FC236}">
                <a16:creationId xmlns:a16="http://schemas.microsoft.com/office/drawing/2014/main" id="{63742566-C2BA-4EA6-87BC-391DD99DE6E2}"/>
              </a:ext>
            </a:extLst>
          </p:cNvPr>
          <p:cNvSpPr>
            <a:spLocks noGrp="1"/>
          </p:cNvSpPr>
          <p:nvPr>
            <p:ph type="sldNum" sz="quarter" idx="4"/>
          </p:nvPr>
        </p:nvSpPr>
        <p:spPr/>
        <p:txBody>
          <a:bodyPr/>
          <a:lstStyle/>
          <a:p>
            <a:pPr>
              <a:defRPr/>
            </a:pPr>
            <a:fld id="{12C9D3FF-E2E9-4DC3-A8DF-D91EF9AAB781}" type="slidenum">
              <a:rPr lang="en-US" smtClean="0">
                <a:solidFill>
                  <a:prstClr val="black">
                    <a:tint val="75000"/>
                  </a:prstClr>
                </a:solidFill>
              </a:rPr>
              <a:pPr>
                <a:defRPr/>
              </a:pPr>
              <a:t>39</a:t>
            </a:fld>
            <a:endParaRPr lang="en-US" dirty="0"/>
          </a:p>
        </p:txBody>
      </p:sp>
    </p:spTree>
    <p:extLst>
      <p:ext uri="{BB962C8B-B14F-4D97-AF65-F5344CB8AC3E}">
        <p14:creationId xmlns:p14="http://schemas.microsoft.com/office/powerpoint/2010/main" val="1724011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4D4B336D-07DD-4176-B548-F6AF9F6CAE33}"/>
              </a:ext>
            </a:extLst>
          </p:cNvPr>
          <p:cNvSpPr>
            <a:spLocks noGrp="1"/>
          </p:cNvSpPr>
          <p:nvPr>
            <p:ph type="title"/>
          </p:nvPr>
        </p:nvSpPr>
        <p:spPr/>
        <p:txBody>
          <a:bodyPr/>
          <a:lstStyle/>
          <a:p>
            <a:pPr eaLnBrk="1" hangingPunct="1"/>
            <a:r>
              <a:rPr lang="en-US" altLang="en-US" b="1" dirty="0"/>
              <a:t>PCHF Draft Guidance Introduction</a:t>
            </a:r>
          </a:p>
        </p:txBody>
      </p:sp>
      <p:sp>
        <p:nvSpPr>
          <p:cNvPr id="4099" name="Content Placeholder 2">
            <a:extLst>
              <a:ext uri="{FF2B5EF4-FFF2-40B4-BE49-F238E27FC236}">
                <a16:creationId xmlns:a16="http://schemas.microsoft.com/office/drawing/2014/main" id="{C8A32AD2-601E-4F78-8B0B-01DCEEE1E4AC}"/>
              </a:ext>
            </a:extLst>
          </p:cNvPr>
          <p:cNvSpPr>
            <a:spLocks noGrp="1"/>
          </p:cNvSpPr>
          <p:nvPr>
            <p:ph idx="1"/>
          </p:nvPr>
        </p:nvSpPr>
        <p:spPr/>
        <p:txBody>
          <a:bodyPr>
            <a:normAutofit lnSpcReduction="10000"/>
          </a:bodyPr>
          <a:lstStyle/>
          <a:p>
            <a:pPr eaLnBrk="1" hangingPunct="1"/>
            <a:r>
              <a:rPr lang="en-US" altLang="en-US" b="1" dirty="0"/>
              <a:t>Key Content</a:t>
            </a:r>
          </a:p>
          <a:p>
            <a:pPr lvl="1" eaLnBrk="1" hangingPunct="1"/>
            <a:r>
              <a:rPr lang="en-US" altLang="en-US" dirty="0"/>
              <a:t>Summarizes the requirements of the PCHF Rule</a:t>
            </a:r>
          </a:p>
          <a:p>
            <a:pPr lvl="1" eaLnBrk="1" hangingPunct="1"/>
            <a:r>
              <a:rPr lang="en-US" altLang="en-US" dirty="0"/>
              <a:t>Support compliance to the requirements of Subparts C &amp; G </a:t>
            </a:r>
          </a:p>
          <a:p>
            <a:pPr lvl="1" eaLnBrk="1" hangingPunct="1"/>
            <a:r>
              <a:rPr lang="en-US" altLang="en-US" dirty="0"/>
              <a:t>Provides a Glossary of Terms </a:t>
            </a:r>
          </a:p>
          <a:p>
            <a:pPr lvl="1" eaLnBrk="1" hangingPunct="1"/>
            <a:r>
              <a:rPr lang="en-US" dirty="0"/>
              <a:t>Provides tables in Appendix 1 that are intended for use in considering </a:t>
            </a:r>
            <a:r>
              <a:rPr lang="en-US" b="1" u="sng" dirty="0"/>
              <a:t>potential</a:t>
            </a:r>
            <a:r>
              <a:rPr lang="en-US" b="1" dirty="0"/>
              <a:t> </a:t>
            </a:r>
            <a:r>
              <a:rPr lang="en-US" dirty="0"/>
              <a:t>hazards</a:t>
            </a:r>
          </a:p>
          <a:p>
            <a:pPr lvl="1" eaLnBrk="1" hangingPunct="1"/>
            <a:endParaRPr lang="en-US" dirty="0"/>
          </a:p>
          <a:p>
            <a:pPr marL="342846" lvl="1" indent="0" eaLnBrk="1" hangingPunct="1">
              <a:buNone/>
            </a:pPr>
            <a:r>
              <a:rPr lang="en-US" sz="2000" b="1" i="1" dirty="0"/>
              <a:t>Note:</a:t>
            </a:r>
            <a:r>
              <a:rPr lang="en-US" sz="2000" i="1" dirty="0"/>
              <a:t> The PCHF Guidance is draft and once finalized will represent the current thinking of FDA on this topic. It does not establish any rights for any person and is not binding on FDA or the public. You can use alternative approach if it satisfies the requirements of the applicable statues and regulations.</a:t>
            </a:r>
            <a:endParaRPr lang="en-US" altLang="en-US" dirty="0"/>
          </a:p>
        </p:txBody>
      </p:sp>
      <p:sp>
        <p:nvSpPr>
          <p:cNvPr id="4" name="Slide Number Placeholder 3">
            <a:extLst>
              <a:ext uri="{FF2B5EF4-FFF2-40B4-BE49-F238E27FC236}">
                <a16:creationId xmlns:a16="http://schemas.microsoft.com/office/drawing/2014/main" id="{1C1DF1F4-E66D-4F69-A836-8D7A96068CAE}"/>
              </a:ext>
            </a:extLst>
          </p:cNvPr>
          <p:cNvSpPr>
            <a:spLocks noGrp="1"/>
          </p:cNvSpPr>
          <p:nvPr>
            <p:ph type="sldNum" sz="quarter" idx="4"/>
          </p:nvPr>
        </p:nvSpPr>
        <p:spPr/>
        <p:txBody>
          <a:bodyPr/>
          <a:lstStyle/>
          <a:p>
            <a:pPr>
              <a:defRPr/>
            </a:pPr>
            <a:fld id="{12C9D3FF-E2E9-4DC3-A8DF-D91EF9AAB781}" type="slidenum">
              <a:rPr lang="en-US" smtClean="0">
                <a:solidFill>
                  <a:prstClr val="black">
                    <a:tint val="75000"/>
                  </a:prstClr>
                </a:solidFill>
              </a:rPr>
              <a:pPr>
                <a:defRPr/>
              </a:pPr>
              <a:t>4</a:t>
            </a:fld>
            <a:endParaRPr lang="en-US" dirty="0"/>
          </a:p>
        </p:txBody>
      </p:sp>
    </p:spTree>
    <p:extLst>
      <p:ext uri="{BB962C8B-B14F-4D97-AF65-F5344CB8AC3E}">
        <p14:creationId xmlns:p14="http://schemas.microsoft.com/office/powerpoint/2010/main" val="23479194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552FD035-82A3-45C3-83B1-69ED6FA9642E}"/>
              </a:ext>
            </a:extLst>
          </p:cNvPr>
          <p:cNvSpPr>
            <a:spLocks noGrp="1"/>
          </p:cNvSpPr>
          <p:nvPr>
            <p:ph type="title"/>
          </p:nvPr>
        </p:nvSpPr>
        <p:spPr/>
        <p:txBody>
          <a:bodyPr/>
          <a:lstStyle/>
          <a:p>
            <a:r>
              <a:rPr lang="en-US" altLang="en-US" b="1"/>
              <a:t>PCHF Guidance – Chapter 5</a:t>
            </a:r>
          </a:p>
        </p:txBody>
      </p:sp>
      <p:sp>
        <p:nvSpPr>
          <p:cNvPr id="38915" name="Content Placeholder 2">
            <a:extLst>
              <a:ext uri="{FF2B5EF4-FFF2-40B4-BE49-F238E27FC236}">
                <a16:creationId xmlns:a16="http://schemas.microsoft.com/office/drawing/2014/main" id="{33FD6E54-762F-4C74-8137-76C0C2B1CC0A}"/>
              </a:ext>
            </a:extLst>
          </p:cNvPr>
          <p:cNvSpPr>
            <a:spLocks noGrp="1"/>
          </p:cNvSpPr>
          <p:nvPr>
            <p:ph idx="1"/>
          </p:nvPr>
        </p:nvSpPr>
        <p:spPr/>
        <p:txBody>
          <a:bodyPr/>
          <a:lstStyle/>
          <a:p>
            <a:r>
              <a:rPr lang="en-US" altLang="en-US" b="1" dirty="0"/>
              <a:t>Overview of Preventive Control Management Components</a:t>
            </a:r>
            <a:endParaRPr lang="en-US" altLang="en-US" dirty="0"/>
          </a:p>
          <a:p>
            <a:pPr lvl="1"/>
            <a:r>
              <a:rPr lang="en-US" altLang="en-US" dirty="0"/>
              <a:t>Monitoring;</a:t>
            </a:r>
          </a:p>
          <a:p>
            <a:pPr lvl="1"/>
            <a:r>
              <a:rPr lang="en-US" altLang="en-US" dirty="0"/>
              <a:t>Corrective actions;</a:t>
            </a:r>
          </a:p>
          <a:p>
            <a:pPr lvl="1"/>
            <a:r>
              <a:rPr lang="en-US" altLang="en-US" dirty="0"/>
              <a:t>Corrections, and;</a:t>
            </a:r>
          </a:p>
          <a:p>
            <a:pPr lvl="1"/>
            <a:r>
              <a:rPr lang="en-US" altLang="en-US" dirty="0"/>
              <a:t>Verification activities (and their associated records). </a:t>
            </a:r>
          </a:p>
          <a:p>
            <a:pPr lvl="1"/>
            <a:endParaRPr lang="en-US" altLang="en-US" dirty="0"/>
          </a:p>
        </p:txBody>
      </p:sp>
      <p:sp>
        <p:nvSpPr>
          <p:cNvPr id="3" name="Slide Number Placeholder 2">
            <a:extLst>
              <a:ext uri="{FF2B5EF4-FFF2-40B4-BE49-F238E27FC236}">
                <a16:creationId xmlns:a16="http://schemas.microsoft.com/office/drawing/2014/main" id="{9CAECA5E-5D7E-4577-BAA8-6167EB897737}"/>
              </a:ext>
            </a:extLst>
          </p:cNvPr>
          <p:cNvSpPr>
            <a:spLocks noGrp="1"/>
          </p:cNvSpPr>
          <p:nvPr>
            <p:ph type="sldNum" sz="quarter" idx="4"/>
          </p:nvPr>
        </p:nvSpPr>
        <p:spPr/>
        <p:txBody>
          <a:bodyPr/>
          <a:lstStyle/>
          <a:p>
            <a:pPr>
              <a:defRPr/>
            </a:pPr>
            <a:fld id="{12C9D3FF-E2E9-4DC3-A8DF-D91EF9AAB781}" type="slidenum">
              <a:rPr lang="en-US" smtClean="0">
                <a:solidFill>
                  <a:prstClr val="black">
                    <a:tint val="75000"/>
                  </a:prstClr>
                </a:solidFill>
              </a:rPr>
              <a:pPr>
                <a:defRPr/>
              </a:pPr>
              <a:t>40</a:t>
            </a:fld>
            <a:endParaRPr lang="en-US" dirty="0"/>
          </a:p>
        </p:txBody>
      </p:sp>
    </p:spTree>
    <p:extLst>
      <p:ext uri="{BB962C8B-B14F-4D97-AF65-F5344CB8AC3E}">
        <p14:creationId xmlns:p14="http://schemas.microsoft.com/office/powerpoint/2010/main" val="279249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012F7176-467E-4AE2-8154-59769E47A24C}"/>
              </a:ext>
            </a:extLst>
          </p:cNvPr>
          <p:cNvSpPr>
            <a:spLocks noGrp="1"/>
          </p:cNvSpPr>
          <p:nvPr>
            <p:ph type="title"/>
          </p:nvPr>
        </p:nvSpPr>
        <p:spPr>
          <a:xfrm>
            <a:off x="457200" y="152400"/>
            <a:ext cx="8229600" cy="944562"/>
          </a:xfrm>
        </p:spPr>
        <p:txBody>
          <a:bodyPr>
            <a:normAutofit fontScale="90000"/>
          </a:bodyPr>
          <a:lstStyle/>
          <a:p>
            <a:r>
              <a:rPr lang="en-US" altLang="en-US" b="1" dirty="0"/>
              <a:t>PCHF Guidance – Chapter 6</a:t>
            </a:r>
            <a:br>
              <a:rPr lang="en-US" altLang="en-US" b="1" dirty="0"/>
            </a:br>
            <a:r>
              <a:rPr lang="en-US" altLang="en-US" sz="3200" b="1" dirty="0"/>
              <a:t>Purpose of Chapter </a:t>
            </a:r>
            <a:endParaRPr lang="en-US" altLang="en-US" dirty="0"/>
          </a:p>
        </p:txBody>
      </p:sp>
      <p:sp>
        <p:nvSpPr>
          <p:cNvPr id="35843" name="Content Placeholder 2">
            <a:extLst>
              <a:ext uri="{FF2B5EF4-FFF2-40B4-BE49-F238E27FC236}">
                <a16:creationId xmlns:a16="http://schemas.microsoft.com/office/drawing/2014/main" id="{A2D7A329-A1FB-42A5-9AAB-5802D6A6159C}"/>
              </a:ext>
            </a:extLst>
          </p:cNvPr>
          <p:cNvSpPr>
            <a:spLocks noGrp="1"/>
          </p:cNvSpPr>
          <p:nvPr>
            <p:ph idx="1"/>
          </p:nvPr>
        </p:nvSpPr>
        <p:spPr/>
        <p:txBody>
          <a:bodyPr/>
          <a:lstStyle/>
          <a:p>
            <a:pPr marL="0" indent="0">
              <a:buNone/>
            </a:pPr>
            <a:r>
              <a:rPr lang="en-US" altLang="en-US" b="1" dirty="0"/>
              <a:t>Use of Heat Treatments as a Process Control</a:t>
            </a:r>
            <a:endParaRPr lang="en-US" altLang="en-US" dirty="0"/>
          </a:p>
          <a:p>
            <a:r>
              <a:rPr lang="en-US" altLang="en-US" sz="2800" dirty="0"/>
              <a:t>This chapter explains how to establish and implement a heat treatment (e.g. baking or cooking) as a process control for bacterial pathogens.</a:t>
            </a:r>
          </a:p>
          <a:p>
            <a:endParaRPr lang="en-US" altLang="en-US" dirty="0"/>
          </a:p>
        </p:txBody>
      </p:sp>
      <p:sp>
        <p:nvSpPr>
          <p:cNvPr id="3" name="Slide Number Placeholder 2">
            <a:extLst>
              <a:ext uri="{FF2B5EF4-FFF2-40B4-BE49-F238E27FC236}">
                <a16:creationId xmlns:a16="http://schemas.microsoft.com/office/drawing/2014/main" id="{FAA42AA7-38CF-464B-8054-E6E528CDA9C1}"/>
              </a:ext>
            </a:extLst>
          </p:cNvPr>
          <p:cNvSpPr>
            <a:spLocks noGrp="1"/>
          </p:cNvSpPr>
          <p:nvPr>
            <p:ph type="sldNum" sz="quarter" idx="4"/>
          </p:nvPr>
        </p:nvSpPr>
        <p:spPr/>
        <p:txBody>
          <a:bodyPr/>
          <a:lstStyle/>
          <a:p>
            <a:pPr>
              <a:defRPr/>
            </a:pPr>
            <a:fld id="{12C9D3FF-E2E9-4DC3-A8DF-D91EF9AAB781}" type="slidenum">
              <a:rPr lang="en-US" smtClean="0">
                <a:solidFill>
                  <a:prstClr val="black">
                    <a:tint val="75000"/>
                  </a:prstClr>
                </a:solidFill>
              </a:rPr>
              <a:pPr>
                <a:defRPr/>
              </a:pPr>
              <a:t>41</a:t>
            </a:fld>
            <a:endParaRPr lang="en-US" dirty="0"/>
          </a:p>
        </p:txBody>
      </p:sp>
    </p:spTree>
    <p:extLst>
      <p:ext uri="{BB962C8B-B14F-4D97-AF65-F5344CB8AC3E}">
        <p14:creationId xmlns:p14="http://schemas.microsoft.com/office/powerpoint/2010/main" val="12273654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012F7176-467E-4AE2-8154-59769E47A24C}"/>
              </a:ext>
            </a:extLst>
          </p:cNvPr>
          <p:cNvSpPr>
            <a:spLocks noGrp="1"/>
          </p:cNvSpPr>
          <p:nvPr>
            <p:ph type="title"/>
          </p:nvPr>
        </p:nvSpPr>
        <p:spPr>
          <a:xfrm>
            <a:off x="457200" y="152400"/>
            <a:ext cx="8229600" cy="944562"/>
          </a:xfrm>
        </p:spPr>
        <p:txBody>
          <a:bodyPr>
            <a:normAutofit fontScale="90000"/>
          </a:bodyPr>
          <a:lstStyle/>
          <a:p>
            <a:r>
              <a:rPr lang="en-US" altLang="en-US" b="1" dirty="0"/>
              <a:t>PCHF Guidance – Chapter 15</a:t>
            </a:r>
            <a:br>
              <a:rPr lang="en-US" altLang="en-US" b="1" dirty="0"/>
            </a:br>
            <a:r>
              <a:rPr lang="en-US" altLang="en-US" sz="3200" b="1" dirty="0"/>
              <a:t>Purpose of Chapter </a:t>
            </a:r>
            <a:endParaRPr lang="en-US" altLang="en-US" dirty="0"/>
          </a:p>
        </p:txBody>
      </p:sp>
      <p:sp>
        <p:nvSpPr>
          <p:cNvPr id="35843" name="Content Placeholder 2">
            <a:extLst>
              <a:ext uri="{FF2B5EF4-FFF2-40B4-BE49-F238E27FC236}">
                <a16:creationId xmlns:a16="http://schemas.microsoft.com/office/drawing/2014/main" id="{A2D7A329-A1FB-42A5-9AAB-5802D6A6159C}"/>
              </a:ext>
            </a:extLst>
          </p:cNvPr>
          <p:cNvSpPr>
            <a:spLocks noGrp="1"/>
          </p:cNvSpPr>
          <p:nvPr>
            <p:ph idx="1"/>
          </p:nvPr>
        </p:nvSpPr>
        <p:spPr/>
        <p:txBody>
          <a:bodyPr>
            <a:normAutofit fontScale="92500" lnSpcReduction="10000"/>
          </a:bodyPr>
          <a:lstStyle/>
          <a:p>
            <a:pPr marL="0" indent="0">
              <a:buNone/>
            </a:pPr>
            <a:r>
              <a:rPr lang="en-US" altLang="en-US" sz="2800" b="1" dirty="0"/>
              <a:t>Supply-Chain Program for Human Food Products</a:t>
            </a:r>
          </a:p>
          <a:p>
            <a:r>
              <a:rPr lang="en-US" altLang="en-US" sz="2800" dirty="0"/>
              <a:t>The purpose of this chapter is to help a receiving facility comply </a:t>
            </a:r>
            <a:r>
              <a:rPr lang="en-US" altLang="en-US" dirty="0"/>
              <a:t>with the requirements of subpart G for establishing and implementing a supply-chain program for its suppliers.  </a:t>
            </a:r>
          </a:p>
          <a:p>
            <a:r>
              <a:rPr lang="en-US" altLang="en-US" dirty="0"/>
              <a:t>This chapter also is intended to help an entity other than the receiving facility conduct certain activities on behalf of a receiving facility, provided that the receiving facility complies with applicable requirements in subpart G to review and assess the entity’s applicable documentation, and document that review and assessment.</a:t>
            </a:r>
          </a:p>
        </p:txBody>
      </p:sp>
      <p:sp>
        <p:nvSpPr>
          <p:cNvPr id="3" name="Slide Number Placeholder 2">
            <a:extLst>
              <a:ext uri="{FF2B5EF4-FFF2-40B4-BE49-F238E27FC236}">
                <a16:creationId xmlns:a16="http://schemas.microsoft.com/office/drawing/2014/main" id="{A2E93D7D-1364-4C63-BFCD-B16AF8708BD1}"/>
              </a:ext>
            </a:extLst>
          </p:cNvPr>
          <p:cNvSpPr>
            <a:spLocks noGrp="1"/>
          </p:cNvSpPr>
          <p:nvPr>
            <p:ph type="sldNum" sz="quarter" idx="4"/>
          </p:nvPr>
        </p:nvSpPr>
        <p:spPr/>
        <p:txBody>
          <a:bodyPr/>
          <a:lstStyle/>
          <a:p>
            <a:pPr>
              <a:defRPr/>
            </a:pPr>
            <a:fld id="{12C9D3FF-E2E9-4DC3-A8DF-D91EF9AAB781}" type="slidenum">
              <a:rPr lang="en-US" smtClean="0">
                <a:solidFill>
                  <a:prstClr val="black">
                    <a:tint val="75000"/>
                  </a:prstClr>
                </a:solidFill>
              </a:rPr>
              <a:pPr>
                <a:defRPr/>
              </a:pPr>
              <a:t>42</a:t>
            </a:fld>
            <a:endParaRPr lang="en-US" dirty="0"/>
          </a:p>
        </p:txBody>
      </p:sp>
    </p:spTree>
    <p:extLst>
      <p:ext uri="{BB962C8B-B14F-4D97-AF65-F5344CB8AC3E}">
        <p14:creationId xmlns:p14="http://schemas.microsoft.com/office/powerpoint/2010/main" val="6444333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39E9E775-278B-4C4D-8871-A4BE0B77BC4F}"/>
              </a:ext>
            </a:extLst>
          </p:cNvPr>
          <p:cNvSpPr>
            <a:spLocks noGrp="1"/>
          </p:cNvSpPr>
          <p:nvPr>
            <p:ph type="title"/>
          </p:nvPr>
        </p:nvSpPr>
        <p:spPr>
          <a:xfrm>
            <a:off x="457200" y="152400"/>
            <a:ext cx="8229600" cy="944562"/>
          </a:xfrm>
        </p:spPr>
        <p:txBody>
          <a:bodyPr>
            <a:normAutofit fontScale="90000"/>
          </a:bodyPr>
          <a:lstStyle/>
          <a:p>
            <a:pPr eaLnBrk="1" hangingPunct="1"/>
            <a:r>
              <a:rPr lang="en-US" altLang="en-US" b="1" dirty="0"/>
              <a:t>PCHF Guidance</a:t>
            </a:r>
            <a:br>
              <a:rPr lang="en-US" altLang="en-US" b="1" dirty="0"/>
            </a:br>
            <a:r>
              <a:rPr lang="en-US" altLang="en-US" sz="3200" b="1" dirty="0"/>
              <a:t>Summary</a:t>
            </a:r>
          </a:p>
        </p:txBody>
      </p:sp>
      <p:sp>
        <p:nvSpPr>
          <p:cNvPr id="3" name="Content Placeholder 2">
            <a:extLst>
              <a:ext uri="{FF2B5EF4-FFF2-40B4-BE49-F238E27FC236}">
                <a16:creationId xmlns:a16="http://schemas.microsoft.com/office/drawing/2014/main" id="{7306E63A-74BA-4396-90CB-361A5FC2D04D}"/>
              </a:ext>
            </a:extLst>
          </p:cNvPr>
          <p:cNvSpPr>
            <a:spLocks noGrp="1"/>
          </p:cNvSpPr>
          <p:nvPr>
            <p:ph idx="1"/>
          </p:nvPr>
        </p:nvSpPr>
        <p:spPr/>
        <p:txBody>
          <a:bodyPr/>
          <a:lstStyle/>
          <a:p>
            <a:pPr marL="457200" lvl="1" indent="0" eaLnBrk="1" hangingPunct="1">
              <a:buFont typeface="Arial" charset="0"/>
              <a:buNone/>
              <a:defRPr/>
            </a:pPr>
            <a:r>
              <a:rPr lang="en-US" altLang="en-US" b="1" dirty="0"/>
              <a:t>Review:</a:t>
            </a:r>
          </a:p>
          <a:p>
            <a:pPr lvl="1" eaLnBrk="1" hangingPunct="1">
              <a:buFont typeface="Arial" charset="0"/>
              <a:buChar char="–"/>
              <a:defRPr/>
            </a:pPr>
            <a:r>
              <a:rPr lang="en-US" altLang="en-US" dirty="0"/>
              <a:t>Structure of the guidance document</a:t>
            </a:r>
          </a:p>
          <a:p>
            <a:pPr lvl="1" eaLnBrk="1" hangingPunct="1">
              <a:buFont typeface="Arial" charset="0"/>
              <a:buChar char="–"/>
              <a:defRPr/>
            </a:pPr>
            <a:r>
              <a:rPr lang="en-US" altLang="en-US" dirty="0"/>
              <a:t>Key content</a:t>
            </a:r>
          </a:p>
          <a:p>
            <a:pPr lvl="1" eaLnBrk="1" hangingPunct="1">
              <a:buFont typeface="Arial" charset="0"/>
              <a:buChar char="–"/>
              <a:defRPr/>
            </a:pPr>
            <a:r>
              <a:rPr lang="en-US" altLang="en-US" dirty="0"/>
              <a:t>How to use Appendix 1</a:t>
            </a:r>
          </a:p>
          <a:p>
            <a:pPr lvl="1" eaLnBrk="1" hangingPunct="1">
              <a:buFont typeface="Arial" charset="0"/>
              <a:buChar char="–"/>
              <a:defRPr/>
            </a:pPr>
            <a:r>
              <a:rPr lang="en-US" altLang="en-US" dirty="0"/>
              <a:t>Guidance still to come</a:t>
            </a:r>
          </a:p>
        </p:txBody>
      </p:sp>
      <p:sp>
        <p:nvSpPr>
          <p:cNvPr id="4" name="Slide Number Placeholder 3">
            <a:extLst>
              <a:ext uri="{FF2B5EF4-FFF2-40B4-BE49-F238E27FC236}">
                <a16:creationId xmlns:a16="http://schemas.microsoft.com/office/drawing/2014/main" id="{BE80A361-9307-41DE-BB5E-E9F243DD7F60}"/>
              </a:ext>
            </a:extLst>
          </p:cNvPr>
          <p:cNvSpPr>
            <a:spLocks noGrp="1"/>
          </p:cNvSpPr>
          <p:nvPr>
            <p:ph type="sldNum" sz="quarter" idx="4"/>
          </p:nvPr>
        </p:nvSpPr>
        <p:spPr/>
        <p:txBody>
          <a:bodyPr/>
          <a:lstStyle/>
          <a:p>
            <a:pPr>
              <a:defRPr/>
            </a:pPr>
            <a:fld id="{12C9D3FF-E2E9-4DC3-A8DF-D91EF9AAB781}" type="slidenum">
              <a:rPr lang="en-US" smtClean="0">
                <a:solidFill>
                  <a:prstClr val="black">
                    <a:tint val="75000"/>
                  </a:prstClr>
                </a:solidFill>
              </a:rPr>
              <a:pPr>
                <a:defRPr/>
              </a:pPr>
              <a:t>43</a:t>
            </a:fld>
            <a:endParaRPr lang="en-US" dirty="0"/>
          </a:p>
        </p:txBody>
      </p:sp>
    </p:spTree>
    <p:extLst>
      <p:ext uri="{BB962C8B-B14F-4D97-AF65-F5344CB8AC3E}">
        <p14:creationId xmlns:p14="http://schemas.microsoft.com/office/powerpoint/2010/main" val="40168365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14326" y="1832063"/>
            <a:ext cx="8829674" cy="3688557"/>
          </a:xfrm>
        </p:spPr>
        <p:txBody>
          <a:bodyPr/>
          <a:lstStyle/>
          <a:p>
            <a:pPr marL="0" indent="0">
              <a:buNone/>
            </a:pPr>
            <a:r>
              <a:rPr lang="en-US" sz="2400" b="1" dirty="0"/>
              <a:t>Simplified look-up table to the FDA Potential Hazard Guide</a:t>
            </a:r>
            <a:r>
              <a:rPr lang="en-US" dirty="0"/>
              <a:t>:</a:t>
            </a:r>
          </a:p>
          <a:p>
            <a:pPr marL="0" indent="0" algn="ctr">
              <a:buNone/>
            </a:pPr>
            <a:r>
              <a:rPr lang="en-US" sz="2000" u="sng" dirty="0">
                <a:hlinkClick r:id="rId2"/>
              </a:rPr>
              <a:t>http://www.foodcontrolmethods.com/guidance/lookup</a:t>
            </a:r>
            <a:endParaRPr lang="en-US" sz="2000" dirty="0"/>
          </a:p>
        </p:txBody>
      </p:sp>
      <p:sp>
        <p:nvSpPr>
          <p:cNvPr id="3" name="Title 2"/>
          <p:cNvSpPr>
            <a:spLocks noGrp="1"/>
          </p:cNvSpPr>
          <p:nvPr>
            <p:ph type="title"/>
          </p:nvPr>
        </p:nvSpPr>
        <p:spPr/>
        <p:txBody>
          <a:bodyPr>
            <a:noAutofit/>
          </a:bodyPr>
          <a:lstStyle/>
          <a:p>
            <a:pPr algn="ctr"/>
            <a:r>
              <a:rPr lang="en-US" sz="3200" dirty="0"/>
              <a:t>Additional Hazard Analysis Resources</a:t>
            </a:r>
          </a:p>
        </p:txBody>
      </p:sp>
    </p:spTree>
    <p:extLst>
      <p:ext uri="{BB962C8B-B14F-4D97-AF65-F5344CB8AC3E}">
        <p14:creationId xmlns:p14="http://schemas.microsoft.com/office/powerpoint/2010/main" val="50061980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081BEF5-1312-499F-8AA8-07AC0D960E6B}"/>
              </a:ext>
            </a:extLst>
          </p:cNvPr>
          <p:cNvSpPr>
            <a:spLocks noGrp="1"/>
          </p:cNvSpPr>
          <p:nvPr>
            <p:ph type="title"/>
          </p:nvPr>
        </p:nvSpPr>
        <p:spPr/>
        <p:txBody>
          <a:bodyPr/>
          <a:lstStyle/>
          <a:p>
            <a:pPr eaLnBrk="1" hangingPunct="1"/>
            <a:r>
              <a:rPr lang="en-US" altLang="en-US" b="1"/>
              <a:t>Purpose of PCHF Guidance</a:t>
            </a:r>
          </a:p>
        </p:txBody>
      </p:sp>
      <p:sp>
        <p:nvSpPr>
          <p:cNvPr id="6147" name="Content Placeholder 2">
            <a:extLst>
              <a:ext uri="{FF2B5EF4-FFF2-40B4-BE49-F238E27FC236}">
                <a16:creationId xmlns:a16="http://schemas.microsoft.com/office/drawing/2014/main" id="{27D511E6-2195-4BCF-B5B7-58F47614E54D}"/>
              </a:ext>
            </a:extLst>
          </p:cNvPr>
          <p:cNvSpPr>
            <a:spLocks noGrp="1"/>
          </p:cNvSpPr>
          <p:nvPr>
            <p:ph idx="1"/>
          </p:nvPr>
        </p:nvSpPr>
        <p:spPr/>
        <p:txBody>
          <a:bodyPr/>
          <a:lstStyle/>
          <a:p>
            <a:pPr eaLnBrk="1" hangingPunct="1"/>
            <a:r>
              <a:rPr lang="en-US" altLang="en-US" sz="2800"/>
              <a:t>To help a facility develop a food safety plan (FSP) in accordance with the requirements of the PCHF Rule (Subpart C and G) of part 117:</a:t>
            </a:r>
          </a:p>
          <a:p>
            <a:pPr lvl="2" eaLnBrk="1" hangingPunct="1"/>
            <a:r>
              <a:rPr lang="en-US" altLang="en-US"/>
              <a:t>A written food safety plan (FSP);</a:t>
            </a:r>
          </a:p>
          <a:p>
            <a:pPr lvl="2" eaLnBrk="1" hangingPunct="1"/>
            <a:r>
              <a:rPr lang="en-US" altLang="en-US"/>
              <a:t>Hazard analysis;</a:t>
            </a:r>
          </a:p>
          <a:p>
            <a:pPr lvl="2" eaLnBrk="1" hangingPunct="1"/>
            <a:r>
              <a:rPr lang="en-US" altLang="en-US"/>
              <a:t>Preventive controls;</a:t>
            </a:r>
          </a:p>
          <a:p>
            <a:pPr lvl="2" eaLnBrk="1" hangingPunct="1"/>
            <a:r>
              <a:rPr lang="en-US" altLang="en-US"/>
              <a:t>Monitoring;</a:t>
            </a:r>
          </a:p>
          <a:p>
            <a:pPr lvl="2" eaLnBrk="1" hangingPunct="1"/>
            <a:r>
              <a:rPr lang="en-US" altLang="en-US"/>
              <a:t>Corrective actions;</a:t>
            </a:r>
          </a:p>
          <a:p>
            <a:pPr lvl="2" eaLnBrk="1" hangingPunct="1"/>
            <a:r>
              <a:rPr lang="en-US" altLang="en-US"/>
              <a:t>Verification; and</a:t>
            </a:r>
          </a:p>
          <a:p>
            <a:pPr lvl="2" eaLnBrk="1" hangingPunct="1"/>
            <a:r>
              <a:rPr lang="en-US" altLang="en-US"/>
              <a:t>Associated records.</a:t>
            </a:r>
          </a:p>
          <a:p>
            <a:pPr eaLnBrk="1" hangingPunct="1"/>
            <a:endParaRPr lang="en-US" altLang="en-US"/>
          </a:p>
        </p:txBody>
      </p:sp>
      <p:sp>
        <p:nvSpPr>
          <p:cNvPr id="3" name="Slide Number Placeholder 2">
            <a:extLst>
              <a:ext uri="{FF2B5EF4-FFF2-40B4-BE49-F238E27FC236}">
                <a16:creationId xmlns:a16="http://schemas.microsoft.com/office/drawing/2014/main" id="{1AF83C6A-21EE-4763-BB24-E6BF3E9B0960}"/>
              </a:ext>
            </a:extLst>
          </p:cNvPr>
          <p:cNvSpPr>
            <a:spLocks noGrp="1"/>
          </p:cNvSpPr>
          <p:nvPr>
            <p:ph type="sldNum" sz="quarter" idx="4"/>
          </p:nvPr>
        </p:nvSpPr>
        <p:spPr/>
        <p:txBody>
          <a:bodyPr/>
          <a:lstStyle/>
          <a:p>
            <a:pPr>
              <a:defRPr/>
            </a:pPr>
            <a:fld id="{12C9D3FF-E2E9-4DC3-A8DF-D91EF9AAB781}" type="slidenum">
              <a:rPr lang="en-US" smtClean="0">
                <a:solidFill>
                  <a:prstClr val="black">
                    <a:tint val="75000"/>
                  </a:prstClr>
                </a:solidFill>
              </a:rPr>
              <a:pPr>
                <a:defRPr/>
              </a:pPr>
              <a:t>5</a:t>
            </a:fld>
            <a:endParaRPr lang="en-US" dirty="0"/>
          </a:p>
        </p:txBody>
      </p:sp>
    </p:spTree>
    <p:extLst>
      <p:ext uri="{BB962C8B-B14F-4D97-AF65-F5344CB8AC3E}">
        <p14:creationId xmlns:p14="http://schemas.microsoft.com/office/powerpoint/2010/main" val="1891565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7AEA4CB7-ACDA-4B47-95FA-01C2322532AB}"/>
              </a:ext>
            </a:extLst>
          </p:cNvPr>
          <p:cNvSpPr>
            <a:spLocks noGrp="1"/>
          </p:cNvSpPr>
          <p:nvPr>
            <p:ph type="title"/>
          </p:nvPr>
        </p:nvSpPr>
        <p:spPr>
          <a:xfrm>
            <a:off x="445625" y="76200"/>
            <a:ext cx="8229600" cy="944562"/>
          </a:xfrm>
        </p:spPr>
        <p:txBody>
          <a:bodyPr>
            <a:normAutofit fontScale="90000"/>
          </a:bodyPr>
          <a:lstStyle/>
          <a:p>
            <a:pPr eaLnBrk="1" hangingPunct="1"/>
            <a:r>
              <a:rPr lang="en-US" altLang="en-US" b="1" dirty="0"/>
              <a:t> Guidance Provided on PCHF Rule</a:t>
            </a:r>
            <a:br>
              <a:rPr lang="en-US" altLang="en-US" b="1" dirty="0"/>
            </a:br>
            <a:r>
              <a:rPr lang="en-US" altLang="en-US" sz="3200" b="1" dirty="0"/>
              <a:t>Subpart C</a:t>
            </a:r>
          </a:p>
        </p:txBody>
      </p:sp>
      <p:sp>
        <p:nvSpPr>
          <p:cNvPr id="7171" name="Content Placeholder 2">
            <a:extLst>
              <a:ext uri="{FF2B5EF4-FFF2-40B4-BE49-F238E27FC236}">
                <a16:creationId xmlns:a16="http://schemas.microsoft.com/office/drawing/2014/main" id="{B468C62D-5740-4676-B102-E7B6CE876275}"/>
              </a:ext>
            </a:extLst>
          </p:cNvPr>
          <p:cNvSpPr>
            <a:spLocks noGrp="1"/>
          </p:cNvSpPr>
          <p:nvPr>
            <p:ph idx="1"/>
          </p:nvPr>
        </p:nvSpPr>
        <p:spPr/>
        <p:txBody>
          <a:bodyPr>
            <a:normAutofit fontScale="92500" lnSpcReduction="10000"/>
          </a:bodyPr>
          <a:lstStyle/>
          <a:p>
            <a:pPr eaLnBrk="1" hangingPunct="1"/>
            <a:r>
              <a:rPr lang="en-US" altLang="en-US" sz="1800" dirty="0"/>
              <a:t>Understanding the </a:t>
            </a:r>
            <a:r>
              <a:rPr lang="en-US" altLang="en-US" sz="1800" b="1" dirty="0"/>
              <a:t>biological, chemical (including radiological) and physical hazards </a:t>
            </a:r>
            <a:r>
              <a:rPr lang="en-US" altLang="en-US" sz="1800" dirty="0"/>
              <a:t>that are commonly of concern in manufacturing, processing, packing, and holding of FDA-regulated food products;</a:t>
            </a:r>
          </a:p>
          <a:p>
            <a:pPr eaLnBrk="1" hangingPunct="1"/>
            <a:r>
              <a:rPr lang="en-US" altLang="en-US" sz="1800" dirty="0"/>
              <a:t>Understanding the </a:t>
            </a:r>
            <a:r>
              <a:rPr lang="en-US" altLang="en-US" sz="1800" b="1" dirty="0"/>
              <a:t>components of an FSP </a:t>
            </a:r>
            <a:r>
              <a:rPr lang="en-US" altLang="en-US" sz="1800" dirty="0"/>
              <a:t>and the importance of each component;</a:t>
            </a:r>
          </a:p>
          <a:p>
            <a:pPr eaLnBrk="1" hangingPunct="1"/>
            <a:r>
              <a:rPr lang="en-US" altLang="en-US" sz="1800" dirty="0"/>
              <a:t>Understanding how to conduct a </a:t>
            </a:r>
            <a:r>
              <a:rPr lang="en-US" altLang="en-US" sz="1800" b="1" dirty="0"/>
              <a:t>hazard analysis and develop an FSP </a:t>
            </a:r>
            <a:r>
              <a:rPr lang="en-US" altLang="en-US" sz="1800" dirty="0"/>
              <a:t>for the products that you process;</a:t>
            </a:r>
          </a:p>
          <a:p>
            <a:pPr eaLnBrk="1" hangingPunct="1"/>
            <a:r>
              <a:rPr lang="en-US" altLang="en-US" sz="1800" dirty="0"/>
              <a:t>Understanding how to </a:t>
            </a:r>
            <a:r>
              <a:rPr lang="en-US" altLang="en-US" sz="1800" b="1" dirty="0"/>
              <a:t>identify control measures</a:t>
            </a:r>
            <a:r>
              <a:rPr lang="en-US" altLang="en-US" sz="1800" dirty="0"/>
              <a:t> for common biological (specifically bacterial pathogens), chemical, and physical hazards associated with many processed foods so you can apply those controls to the hazards identified in your hazard analysis; </a:t>
            </a:r>
          </a:p>
          <a:p>
            <a:pPr eaLnBrk="1" hangingPunct="1"/>
            <a:r>
              <a:rPr lang="en-US" altLang="en-US" sz="1800" dirty="0"/>
              <a:t>Understanding how to identify and </a:t>
            </a:r>
            <a:r>
              <a:rPr lang="en-US" altLang="en-US" sz="1800" b="1" dirty="0"/>
              <a:t>apply the preventive control management components </a:t>
            </a:r>
            <a:r>
              <a:rPr lang="en-US" altLang="en-US" sz="1800" dirty="0"/>
              <a:t>(i.e., monitoring, corrective actions and corrections, and verification); and</a:t>
            </a:r>
          </a:p>
          <a:p>
            <a:pPr eaLnBrk="1" hangingPunct="1"/>
            <a:r>
              <a:rPr lang="en-US" altLang="en-US" sz="1800" dirty="0"/>
              <a:t>Understanding the </a:t>
            </a:r>
            <a:r>
              <a:rPr lang="en-US" altLang="en-US" sz="1800" b="1" dirty="0"/>
              <a:t>recordkeeping requirements</a:t>
            </a:r>
            <a:r>
              <a:rPr lang="en-US" altLang="en-US" sz="1800" dirty="0"/>
              <a:t> associated with the FSP and implementation of the FSP.</a:t>
            </a:r>
            <a:endParaRPr lang="en-US" altLang="en-US" dirty="0"/>
          </a:p>
        </p:txBody>
      </p:sp>
      <p:sp>
        <p:nvSpPr>
          <p:cNvPr id="3" name="Slide Number Placeholder 2">
            <a:extLst>
              <a:ext uri="{FF2B5EF4-FFF2-40B4-BE49-F238E27FC236}">
                <a16:creationId xmlns:a16="http://schemas.microsoft.com/office/drawing/2014/main" id="{82DBAB3B-267C-44C4-A073-128F5694C28F}"/>
              </a:ext>
            </a:extLst>
          </p:cNvPr>
          <p:cNvSpPr>
            <a:spLocks noGrp="1"/>
          </p:cNvSpPr>
          <p:nvPr>
            <p:ph type="sldNum" sz="quarter" idx="4"/>
          </p:nvPr>
        </p:nvSpPr>
        <p:spPr/>
        <p:txBody>
          <a:bodyPr/>
          <a:lstStyle/>
          <a:p>
            <a:pPr>
              <a:defRPr/>
            </a:pPr>
            <a:fld id="{12C9D3FF-E2E9-4DC3-A8DF-D91EF9AAB781}" type="slidenum">
              <a:rPr lang="en-US" smtClean="0">
                <a:solidFill>
                  <a:prstClr val="black">
                    <a:tint val="75000"/>
                  </a:prstClr>
                </a:solidFill>
              </a:rPr>
              <a:pPr>
                <a:defRPr/>
              </a:pPr>
              <a:t>6</a:t>
            </a:fld>
            <a:endParaRPr lang="en-US" dirty="0"/>
          </a:p>
        </p:txBody>
      </p:sp>
    </p:spTree>
    <p:extLst>
      <p:ext uri="{BB962C8B-B14F-4D97-AF65-F5344CB8AC3E}">
        <p14:creationId xmlns:p14="http://schemas.microsoft.com/office/powerpoint/2010/main" val="1026509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6861E02-3374-4379-AEC3-6BF8645B4B18}"/>
              </a:ext>
            </a:extLst>
          </p:cNvPr>
          <p:cNvSpPr>
            <a:spLocks noGrp="1"/>
          </p:cNvSpPr>
          <p:nvPr>
            <p:ph type="title"/>
          </p:nvPr>
        </p:nvSpPr>
        <p:spPr/>
        <p:txBody>
          <a:bodyPr/>
          <a:lstStyle/>
          <a:p>
            <a:pPr eaLnBrk="1" hangingPunct="1"/>
            <a:r>
              <a:rPr lang="en-US" altLang="en-US" b="1"/>
              <a:t>PCHF Guidance Structure</a:t>
            </a:r>
          </a:p>
        </p:txBody>
      </p:sp>
      <p:graphicFrame>
        <p:nvGraphicFramePr>
          <p:cNvPr id="4" name="Content Placeholder 3">
            <a:extLst>
              <a:ext uri="{FF2B5EF4-FFF2-40B4-BE49-F238E27FC236}">
                <a16:creationId xmlns:a16="http://schemas.microsoft.com/office/drawing/2014/main" id="{6F256FB5-3A1B-4BE9-ACD3-8BCF076CFE24}"/>
              </a:ext>
            </a:extLst>
          </p:cNvPr>
          <p:cNvGraphicFramePr>
            <a:graphicFrameLocks noGrp="1"/>
          </p:cNvGraphicFramePr>
          <p:nvPr>
            <p:ph idx="1"/>
            <p:extLst>
              <p:ext uri="{D42A27DB-BD31-4B8C-83A1-F6EECF244321}">
                <p14:modId xmlns:p14="http://schemas.microsoft.com/office/powerpoint/2010/main" val="4074749816"/>
              </p:ext>
            </p:extLst>
          </p:nvPr>
        </p:nvGraphicFramePr>
        <p:xfrm>
          <a:off x="838200" y="1150152"/>
          <a:ext cx="7320668" cy="4717248"/>
        </p:xfrm>
        <a:graphic>
          <a:graphicData uri="http://schemas.openxmlformats.org/drawingml/2006/table">
            <a:tbl>
              <a:tblPr firstRow="1" firstCol="1" bandRow="1">
                <a:tableStyleId>{5C22544A-7EE6-4342-B048-85BDC9FD1C3A}</a:tableStyleId>
              </a:tblPr>
              <a:tblGrid>
                <a:gridCol w="1159221">
                  <a:extLst>
                    <a:ext uri="{9D8B030D-6E8A-4147-A177-3AD203B41FA5}">
                      <a16:colId xmlns:a16="http://schemas.microsoft.com/office/drawing/2014/main" val="20000"/>
                    </a:ext>
                  </a:extLst>
                </a:gridCol>
                <a:gridCol w="4020371">
                  <a:extLst>
                    <a:ext uri="{9D8B030D-6E8A-4147-A177-3AD203B41FA5}">
                      <a16:colId xmlns:a16="http://schemas.microsoft.com/office/drawing/2014/main" val="20001"/>
                    </a:ext>
                  </a:extLst>
                </a:gridCol>
                <a:gridCol w="1070538">
                  <a:extLst>
                    <a:ext uri="{9D8B030D-6E8A-4147-A177-3AD203B41FA5}">
                      <a16:colId xmlns:a16="http://schemas.microsoft.com/office/drawing/2014/main" val="20003"/>
                    </a:ext>
                  </a:extLst>
                </a:gridCol>
                <a:gridCol w="1070538">
                  <a:extLst>
                    <a:ext uri="{9D8B030D-6E8A-4147-A177-3AD203B41FA5}">
                      <a16:colId xmlns:a16="http://schemas.microsoft.com/office/drawing/2014/main" val="871608946"/>
                    </a:ext>
                  </a:extLst>
                </a:gridCol>
              </a:tblGrid>
              <a:tr h="701101">
                <a:tc>
                  <a:txBody>
                    <a:bodyPr/>
                    <a:lstStyle/>
                    <a:p>
                      <a:pPr marL="0" marR="0" algn="ctr">
                        <a:lnSpc>
                          <a:spcPct val="115000"/>
                        </a:lnSpc>
                        <a:spcBef>
                          <a:spcPts val="0"/>
                        </a:spcBef>
                        <a:spcAft>
                          <a:spcPts val="0"/>
                        </a:spcAft>
                      </a:pPr>
                      <a:r>
                        <a:rPr lang="en-US" sz="2000" dirty="0">
                          <a:effectLst/>
                          <a:latin typeface="+mn-lt"/>
                        </a:rPr>
                        <a:t>Chapter</a:t>
                      </a:r>
                      <a:endParaRPr lang="en-US" sz="2000" dirty="0">
                        <a:solidFill>
                          <a:srgbClr val="000000"/>
                        </a:solidFill>
                        <a:effectLst/>
                        <a:latin typeface="+mn-lt"/>
                        <a:ea typeface="Times New Roman"/>
                      </a:endParaRPr>
                    </a:p>
                  </a:txBody>
                  <a:tcPr marL="68580" marR="68580" marT="0" marB="0"/>
                </a:tc>
                <a:tc>
                  <a:txBody>
                    <a:bodyPr/>
                    <a:lstStyle/>
                    <a:p>
                      <a:pPr marL="0" marR="0">
                        <a:lnSpc>
                          <a:spcPct val="115000"/>
                        </a:lnSpc>
                        <a:spcBef>
                          <a:spcPts val="0"/>
                        </a:spcBef>
                        <a:spcAft>
                          <a:spcPts val="0"/>
                        </a:spcAft>
                      </a:pPr>
                      <a:r>
                        <a:rPr lang="en-US" sz="2000" dirty="0">
                          <a:effectLst/>
                          <a:latin typeface="+mn-lt"/>
                        </a:rPr>
                        <a:t>Subject</a:t>
                      </a:r>
                      <a:endParaRPr lang="en-US" sz="2000" dirty="0">
                        <a:solidFill>
                          <a:srgbClr val="000000"/>
                        </a:solidFill>
                        <a:effectLst/>
                        <a:latin typeface="+mn-lt"/>
                        <a:ea typeface="Times New Roman"/>
                      </a:endParaRPr>
                    </a:p>
                  </a:txBody>
                  <a:tcPr marL="68580" marR="68580" marT="0" marB="0">
                    <a:lnR w="12700" cap="flat" cmpd="sng" algn="ctr">
                      <a:solidFill>
                        <a:schemeClr val="bg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2000" dirty="0">
                          <a:effectLst/>
                          <a:latin typeface="+mn-lt"/>
                        </a:rPr>
                        <a:t>Status</a:t>
                      </a:r>
                      <a:endParaRPr lang="en-US" sz="2000" dirty="0">
                        <a:solidFill>
                          <a:srgbClr val="000000"/>
                        </a:solidFill>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2000" dirty="0">
                          <a:solidFill>
                            <a:schemeClr val="bg1"/>
                          </a:solidFill>
                          <a:effectLst/>
                          <a:latin typeface="+mn-lt"/>
                          <a:ea typeface="Times New Roman"/>
                        </a:rPr>
                        <a:t>Issued</a:t>
                      </a:r>
                    </a:p>
                  </a:txBody>
                  <a:tcPr marL="68580" marR="68580" marT="0" marB="0"/>
                </a:tc>
                <a:extLst>
                  <a:ext uri="{0D108BD9-81ED-4DB2-BD59-A6C34878D82A}">
                    <a16:rowId xmlns:a16="http://schemas.microsoft.com/office/drawing/2014/main" val="10000"/>
                  </a:ext>
                </a:extLst>
              </a:tr>
              <a:tr h="561908">
                <a:tc>
                  <a:txBody>
                    <a:bodyPr/>
                    <a:lstStyle/>
                    <a:p>
                      <a:pPr marL="0" marR="0" algn="ctr">
                        <a:lnSpc>
                          <a:spcPct val="100000"/>
                        </a:lnSpc>
                        <a:spcBef>
                          <a:spcPts val="0"/>
                        </a:spcBef>
                        <a:spcAft>
                          <a:spcPts val="0"/>
                        </a:spcAft>
                      </a:pPr>
                      <a:r>
                        <a:rPr lang="en-US" sz="2000" dirty="0">
                          <a:effectLst/>
                          <a:latin typeface="+mn-lt"/>
                        </a:rPr>
                        <a:t>1</a:t>
                      </a:r>
                      <a:endParaRPr lang="en-US" sz="2000" dirty="0">
                        <a:solidFill>
                          <a:srgbClr val="000000"/>
                        </a:solidFill>
                        <a:effectLst/>
                        <a:latin typeface="+mn-lt"/>
                        <a:ea typeface="Times New Roman"/>
                      </a:endParaRPr>
                    </a:p>
                  </a:txBody>
                  <a:tcPr marL="68580" marR="68580" marT="0" marB="0"/>
                </a:tc>
                <a:tc>
                  <a:txBody>
                    <a:bodyPr/>
                    <a:lstStyle/>
                    <a:p>
                      <a:pPr marL="0" marR="0">
                        <a:lnSpc>
                          <a:spcPct val="100000"/>
                        </a:lnSpc>
                        <a:spcBef>
                          <a:spcPts val="0"/>
                        </a:spcBef>
                        <a:spcAft>
                          <a:spcPts val="0"/>
                        </a:spcAft>
                      </a:pPr>
                      <a:r>
                        <a:rPr lang="en-US" sz="2000" dirty="0">
                          <a:effectLst/>
                          <a:latin typeface="+mn-lt"/>
                        </a:rPr>
                        <a:t>The Food Safety Plan</a:t>
                      </a:r>
                      <a:endParaRPr lang="en-US" sz="2000" dirty="0">
                        <a:solidFill>
                          <a:srgbClr val="000000"/>
                        </a:solidFill>
                        <a:effectLst/>
                        <a:latin typeface="+mn-lt"/>
                        <a:ea typeface="Times New Roman"/>
                      </a:endParaRPr>
                    </a:p>
                  </a:txBody>
                  <a:tcPr marL="68580" marR="68580" marT="0" marB="0">
                    <a:lnR w="12700" cap="flat" cmpd="sng" algn="ctr">
                      <a:solidFill>
                        <a:schemeClr val="bg1"/>
                      </a:solidFill>
                      <a:prstDash val="solid"/>
                      <a:round/>
                      <a:headEnd type="none" w="med" len="med"/>
                      <a:tailEnd type="none" w="med" len="med"/>
                    </a:lnR>
                  </a:tcPr>
                </a:tc>
                <a:tc>
                  <a:txBody>
                    <a:bodyPr/>
                    <a:lstStyle/>
                    <a:p>
                      <a:pPr marL="0" marR="0" algn="ctr">
                        <a:lnSpc>
                          <a:spcPct val="100000"/>
                        </a:lnSpc>
                        <a:spcBef>
                          <a:spcPts val="0"/>
                        </a:spcBef>
                        <a:spcAft>
                          <a:spcPts val="0"/>
                        </a:spcAft>
                      </a:pPr>
                      <a:r>
                        <a:rPr lang="en-US" sz="2000" dirty="0">
                          <a:effectLst/>
                          <a:latin typeface="+mn-lt"/>
                        </a:rPr>
                        <a:t>Draft</a:t>
                      </a:r>
                      <a:endParaRPr lang="en-US" sz="2000" dirty="0">
                        <a:solidFill>
                          <a:srgbClr val="000000"/>
                        </a:solidFill>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tcPr>
                </a:tc>
                <a:tc>
                  <a:txBody>
                    <a:bodyPr/>
                    <a:lstStyle/>
                    <a:p>
                      <a:pPr marL="0" marR="0" algn="ctr">
                        <a:lnSpc>
                          <a:spcPct val="100000"/>
                        </a:lnSpc>
                        <a:spcBef>
                          <a:spcPts val="0"/>
                        </a:spcBef>
                        <a:spcAft>
                          <a:spcPts val="0"/>
                        </a:spcAft>
                      </a:pPr>
                      <a:r>
                        <a:rPr lang="en-US" sz="2000" dirty="0">
                          <a:solidFill>
                            <a:srgbClr val="000000"/>
                          </a:solidFill>
                          <a:effectLst/>
                          <a:latin typeface="+mn-lt"/>
                          <a:ea typeface="Times New Roman"/>
                        </a:rPr>
                        <a:t>August 2016</a:t>
                      </a:r>
                    </a:p>
                  </a:txBody>
                  <a:tcPr marL="68580" marR="68580" marT="0" marB="0"/>
                </a:tc>
                <a:extLst>
                  <a:ext uri="{0D108BD9-81ED-4DB2-BD59-A6C34878D82A}">
                    <a16:rowId xmlns:a16="http://schemas.microsoft.com/office/drawing/2014/main" val="10001"/>
                  </a:ext>
                </a:extLst>
              </a:tr>
              <a:tr h="561908">
                <a:tc>
                  <a:txBody>
                    <a:bodyPr/>
                    <a:lstStyle/>
                    <a:p>
                      <a:pPr marL="0" marR="0" algn="ctr">
                        <a:lnSpc>
                          <a:spcPct val="100000"/>
                        </a:lnSpc>
                        <a:spcBef>
                          <a:spcPts val="0"/>
                        </a:spcBef>
                        <a:spcAft>
                          <a:spcPts val="0"/>
                        </a:spcAft>
                      </a:pPr>
                      <a:r>
                        <a:rPr lang="en-US" sz="2000" dirty="0">
                          <a:effectLst/>
                          <a:latin typeface="+mn-lt"/>
                        </a:rPr>
                        <a:t>2</a:t>
                      </a:r>
                      <a:endParaRPr lang="en-US" sz="2000" dirty="0">
                        <a:solidFill>
                          <a:srgbClr val="000000"/>
                        </a:solidFill>
                        <a:effectLst/>
                        <a:latin typeface="+mn-lt"/>
                        <a:ea typeface="Times New Roman"/>
                      </a:endParaRPr>
                    </a:p>
                  </a:txBody>
                  <a:tcPr marL="68580" marR="68580" marT="0" marB="0"/>
                </a:tc>
                <a:tc>
                  <a:txBody>
                    <a:bodyPr/>
                    <a:lstStyle/>
                    <a:p>
                      <a:pPr marL="0" marR="0">
                        <a:lnSpc>
                          <a:spcPct val="100000"/>
                        </a:lnSpc>
                        <a:spcBef>
                          <a:spcPts val="0"/>
                        </a:spcBef>
                        <a:spcAft>
                          <a:spcPts val="0"/>
                        </a:spcAft>
                      </a:pPr>
                      <a:r>
                        <a:rPr lang="en-US" sz="2000" dirty="0">
                          <a:effectLst/>
                          <a:latin typeface="+mn-lt"/>
                        </a:rPr>
                        <a:t>Conducting a Hazard Analysis</a:t>
                      </a:r>
                      <a:endParaRPr lang="en-US" sz="2000" dirty="0">
                        <a:solidFill>
                          <a:srgbClr val="000000"/>
                        </a:solidFill>
                        <a:effectLst/>
                        <a:latin typeface="+mn-lt"/>
                        <a:ea typeface="Times New Roman"/>
                      </a:endParaRPr>
                    </a:p>
                  </a:txBody>
                  <a:tcPr marL="68580" marR="68580" marT="0" marB="0">
                    <a:lnR w="12700" cap="flat" cmpd="sng" algn="ctr">
                      <a:solidFill>
                        <a:schemeClr val="bg1"/>
                      </a:solidFill>
                      <a:prstDash val="solid"/>
                      <a:round/>
                      <a:headEnd type="none" w="med" len="med"/>
                      <a:tailEnd type="none" w="med" len="med"/>
                    </a:lnR>
                  </a:tcPr>
                </a:tc>
                <a:tc>
                  <a:txBody>
                    <a:bodyPr/>
                    <a:lstStyle/>
                    <a:p>
                      <a:pPr marL="0" marR="0" algn="ctr">
                        <a:lnSpc>
                          <a:spcPct val="100000"/>
                        </a:lnSpc>
                        <a:spcBef>
                          <a:spcPts val="0"/>
                        </a:spcBef>
                        <a:spcAft>
                          <a:spcPts val="0"/>
                        </a:spcAft>
                      </a:pPr>
                      <a:r>
                        <a:rPr lang="en-US" sz="2000" dirty="0">
                          <a:effectLst/>
                          <a:latin typeface="+mn-lt"/>
                        </a:rPr>
                        <a:t>Draft</a:t>
                      </a:r>
                      <a:endParaRPr lang="en-US" sz="2000" dirty="0">
                        <a:solidFill>
                          <a:srgbClr val="000000"/>
                        </a:solidFill>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tcPr>
                </a:tc>
                <a:tc>
                  <a:txBody>
                    <a:bodyPr/>
                    <a:lstStyle/>
                    <a:p>
                      <a:pPr marL="0" marR="0" algn="ctr">
                        <a:lnSpc>
                          <a:spcPct val="100000"/>
                        </a:lnSpc>
                        <a:spcBef>
                          <a:spcPts val="0"/>
                        </a:spcBef>
                        <a:spcAft>
                          <a:spcPts val="0"/>
                        </a:spcAft>
                      </a:pPr>
                      <a:r>
                        <a:rPr lang="en-US" sz="2000" dirty="0">
                          <a:solidFill>
                            <a:srgbClr val="000000"/>
                          </a:solidFill>
                          <a:effectLst/>
                          <a:latin typeface="+mn-lt"/>
                          <a:ea typeface="Times New Roman"/>
                        </a:rPr>
                        <a:t>August 2016</a:t>
                      </a:r>
                    </a:p>
                  </a:txBody>
                  <a:tcPr marL="68580" marR="68580" marT="0" marB="0"/>
                </a:tc>
                <a:extLst>
                  <a:ext uri="{0D108BD9-81ED-4DB2-BD59-A6C34878D82A}">
                    <a16:rowId xmlns:a16="http://schemas.microsoft.com/office/drawing/2014/main" val="10002"/>
                  </a:ext>
                </a:extLst>
              </a:tr>
              <a:tr h="1024963">
                <a:tc>
                  <a:txBody>
                    <a:bodyPr/>
                    <a:lstStyle/>
                    <a:p>
                      <a:pPr marL="0" marR="0" algn="ctr">
                        <a:lnSpc>
                          <a:spcPct val="100000"/>
                        </a:lnSpc>
                        <a:spcBef>
                          <a:spcPts val="0"/>
                        </a:spcBef>
                        <a:spcAft>
                          <a:spcPts val="0"/>
                        </a:spcAft>
                      </a:pPr>
                      <a:r>
                        <a:rPr lang="en-US" sz="2000" dirty="0">
                          <a:effectLst/>
                          <a:latin typeface="+mn-lt"/>
                        </a:rPr>
                        <a:t>3</a:t>
                      </a:r>
                      <a:endParaRPr lang="en-US" sz="2000" dirty="0">
                        <a:solidFill>
                          <a:srgbClr val="000000"/>
                        </a:solidFill>
                        <a:effectLst/>
                        <a:latin typeface="+mn-lt"/>
                        <a:ea typeface="Times New Roman"/>
                      </a:endParaRPr>
                    </a:p>
                  </a:txBody>
                  <a:tcPr marL="68580" marR="68580" marT="0" marB="0"/>
                </a:tc>
                <a:tc>
                  <a:txBody>
                    <a:bodyPr/>
                    <a:lstStyle/>
                    <a:p>
                      <a:pPr marL="0" marR="0">
                        <a:lnSpc>
                          <a:spcPct val="100000"/>
                        </a:lnSpc>
                        <a:spcBef>
                          <a:spcPts val="0"/>
                        </a:spcBef>
                        <a:spcAft>
                          <a:spcPts val="0"/>
                        </a:spcAft>
                      </a:pPr>
                      <a:r>
                        <a:rPr lang="en-US" sz="2000" dirty="0">
                          <a:effectLst/>
                          <a:latin typeface="+mn-lt"/>
                        </a:rPr>
                        <a:t>Potential Hazards Associated with the Manufacturing, Processing, Packing, and Holding of Human Food</a:t>
                      </a:r>
                      <a:endParaRPr lang="en-US" sz="2000" dirty="0">
                        <a:solidFill>
                          <a:srgbClr val="000000"/>
                        </a:solidFill>
                        <a:effectLst/>
                        <a:latin typeface="+mn-lt"/>
                        <a:ea typeface="Times New Roman"/>
                      </a:endParaRPr>
                    </a:p>
                  </a:txBody>
                  <a:tcPr marL="68580" marR="68580" marT="0" marB="0">
                    <a:lnR w="12700" cap="flat" cmpd="sng" algn="ctr">
                      <a:solidFill>
                        <a:schemeClr val="bg1"/>
                      </a:solidFill>
                      <a:prstDash val="solid"/>
                      <a:round/>
                      <a:headEnd type="none" w="med" len="med"/>
                      <a:tailEnd type="none" w="med" len="med"/>
                    </a:lnR>
                  </a:tcPr>
                </a:tc>
                <a:tc>
                  <a:txBody>
                    <a:bodyPr/>
                    <a:lstStyle/>
                    <a:p>
                      <a:pPr marL="0" marR="0" algn="ctr">
                        <a:lnSpc>
                          <a:spcPct val="100000"/>
                        </a:lnSpc>
                        <a:spcBef>
                          <a:spcPts val="0"/>
                        </a:spcBef>
                        <a:spcAft>
                          <a:spcPts val="0"/>
                        </a:spcAft>
                      </a:pPr>
                      <a:r>
                        <a:rPr lang="en-US" sz="2000" dirty="0">
                          <a:effectLst/>
                          <a:latin typeface="+mn-lt"/>
                        </a:rPr>
                        <a:t>Draft</a:t>
                      </a:r>
                      <a:endParaRPr lang="en-US" sz="2000" dirty="0">
                        <a:solidFill>
                          <a:srgbClr val="000000"/>
                        </a:solidFill>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tcPr>
                </a:tc>
                <a:tc>
                  <a:txBody>
                    <a:bodyPr/>
                    <a:lstStyle/>
                    <a:p>
                      <a:pPr marL="0" marR="0" algn="ctr">
                        <a:lnSpc>
                          <a:spcPct val="100000"/>
                        </a:lnSpc>
                        <a:spcBef>
                          <a:spcPts val="0"/>
                        </a:spcBef>
                        <a:spcAft>
                          <a:spcPts val="0"/>
                        </a:spcAft>
                      </a:pPr>
                      <a:r>
                        <a:rPr lang="en-US" sz="2000" dirty="0">
                          <a:solidFill>
                            <a:srgbClr val="000000"/>
                          </a:solidFill>
                          <a:effectLst/>
                          <a:latin typeface="+mn-lt"/>
                          <a:ea typeface="Times New Roman"/>
                        </a:rPr>
                        <a:t>August 2016</a:t>
                      </a:r>
                    </a:p>
                  </a:txBody>
                  <a:tcPr marL="68580" marR="68580" marT="0" marB="0"/>
                </a:tc>
                <a:extLst>
                  <a:ext uri="{0D108BD9-81ED-4DB2-BD59-A6C34878D82A}">
                    <a16:rowId xmlns:a16="http://schemas.microsoft.com/office/drawing/2014/main" val="10003"/>
                  </a:ext>
                </a:extLst>
              </a:tr>
              <a:tr h="561908">
                <a:tc>
                  <a:txBody>
                    <a:bodyPr/>
                    <a:lstStyle/>
                    <a:p>
                      <a:pPr marL="0" marR="0" algn="ctr">
                        <a:lnSpc>
                          <a:spcPct val="100000"/>
                        </a:lnSpc>
                        <a:spcBef>
                          <a:spcPts val="0"/>
                        </a:spcBef>
                        <a:spcAft>
                          <a:spcPts val="0"/>
                        </a:spcAft>
                      </a:pPr>
                      <a:r>
                        <a:rPr lang="en-US" sz="2000" dirty="0">
                          <a:effectLst/>
                          <a:latin typeface="+mn-lt"/>
                        </a:rPr>
                        <a:t>4</a:t>
                      </a:r>
                      <a:endParaRPr lang="en-US" sz="2000" dirty="0">
                        <a:solidFill>
                          <a:srgbClr val="000000"/>
                        </a:solidFill>
                        <a:effectLst/>
                        <a:latin typeface="+mn-lt"/>
                        <a:ea typeface="Times New Roman"/>
                      </a:endParaRPr>
                    </a:p>
                  </a:txBody>
                  <a:tcPr marL="68580" marR="68580" marT="0" marB="0"/>
                </a:tc>
                <a:tc>
                  <a:txBody>
                    <a:bodyPr/>
                    <a:lstStyle/>
                    <a:p>
                      <a:pPr marL="0" marR="0">
                        <a:lnSpc>
                          <a:spcPct val="100000"/>
                        </a:lnSpc>
                        <a:spcBef>
                          <a:spcPts val="0"/>
                        </a:spcBef>
                        <a:spcAft>
                          <a:spcPts val="0"/>
                        </a:spcAft>
                      </a:pPr>
                      <a:r>
                        <a:rPr lang="en-US" sz="2000" dirty="0">
                          <a:effectLst/>
                          <a:latin typeface="+mn-lt"/>
                        </a:rPr>
                        <a:t>Preventive Controls</a:t>
                      </a:r>
                      <a:endParaRPr lang="en-US" sz="2000" dirty="0">
                        <a:solidFill>
                          <a:srgbClr val="000000"/>
                        </a:solidFill>
                        <a:effectLst/>
                        <a:latin typeface="+mn-lt"/>
                        <a:ea typeface="Times New Roman"/>
                      </a:endParaRPr>
                    </a:p>
                  </a:txBody>
                  <a:tcPr marL="68580" marR="68580" marT="0" marB="0">
                    <a:lnR w="12700" cap="flat" cmpd="sng" algn="ctr">
                      <a:solidFill>
                        <a:schemeClr val="bg1"/>
                      </a:solidFill>
                      <a:prstDash val="solid"/>
                      <a:round/>
                      <a:headEnd type="none" w="med" len="med"/>
                      <a:tailEnd type="none" w="med" len="med"/>
                    </a:lnR>
                  </a:tcPr>
                </a:tc>
                <a:tc>
                  <a:txBody>
                    <a:bodyPr/>
                    <a:lstStyle/>
                    <a:p>
                      <a:pPr marL="0" marR="0" algn="ctr">
                        <a:lnSpc>
                          <a:spcPct val="100000"/>
                        </a:lnSpc>
                        <a:spcBef>
                          <a:spcPts val="0"/>
                        </a:spcBef>
                        <a:spcAft>
                          <a:spcPts val="0"/>
                        </a:spcAft>
                      </a:pPr>
                      <a:r>
                        <a:rPr lang="en-US" sz="2000" dirty="0">
                          <a:effectLst/>
                          <a:latin typeface="+mn-lt"/>
                        </a:rPr>
                        <a:t>Draft</a:t>
                      </a:r>
                      <a:endParaRPr lang="en-US" sz="2000" dirty="0">
                        <a:solidFill>
                          <a:srgbClr val="000000"/>
                        </a:solidFill>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tcPr>
                </a:tc>
                <a:tc>
                  <a:txBody>
                    <a:bodyPr/>
                    <a:lstStyle/>
                    <a:p>
                      <a:pPr marL="0" marR="0" algn="ctr">
                        <a:lnSpc>
                          <a:spcPct val="100000"/>
                        </a:lnSpc>
                        <a:spcBef>
                          <a:spcPts val="0"/>
                        </a:spcBef>
                        <a:spcAft>
                          <a:spcPts val="0"/>
                        </a:spcAft>
                      </a:pPr>
                      <a:r>
                        <a:rPr lang="en-US" sz="2000" dirty="0">
                          <a:solidFill>
                            <a:srgbClr val="000000"/>
                          </a:solidFill>
                          <a:effectLst/>
                          <a:latin typeface="+mn-lt"/>
                          <a:ea typeface="Times New Roman"/>
                        </a:rPr>
                        <a:t>August 2016</a:t>
                      </a:r>
                    </a:p>
                  </a:txBody>
                  <a:tcPr marL="68580" marR="68580" marT="0" marB="0"/>
                </a:tc>
                <a:extLst>
                  <a:ext uri="{0D108BD9-81ED-4DB2-BD59-A6C34878D82A}">
                    <a16:rowId xmlns:a16="http://schemas.microsoft.com/office/drawing/2014/main" val="10004"/>
                  </a:ext>
                </a:extLst>
              </a:tr>
              <a:tr h="1162384">
                <a:tc>
                  <a:txBody>
                    <a:bodyPr/>
                    <a:lstStyle/>
                    <a:p>
                      <a:pPr marL="0" marR="0" algn="ctr">
                        <a:lnSpc>
                          <a:spcPct val="100000"/>
                        </a:lnSpc>
                        <a:spcBef>
                          <a:spcPts val="0"/>
                        </a:spcBef>
                        <a:spcAft>
                          <a:spcPts val="0"/>
                        </a:spcAft>
                      </a:pPr>
                      <a:r>
                        <a:rPr lang="en-US" sz="2000" dirty="0">
                          <a:effectLst/>
                          <a:latin typeface="+mn-lt"/>
                        </a:rPr>
                        <a:t>5</a:t>
                      </a:r>
                      <a:endParaRPr lang="en-US" sz="2000" dirty="0">
                        <a:solidFill>
                          <a:srgbClr val="000000"/>
                        </a:solidFill>
                        <a:effectLst/>
                        <a:latin typeface="+mn-lt"/>
                        <a:ea typeface="Times New Roman"/>
                      </a:endParaRPr>
                    </a:p>
                  </a:txBody>
                  <a:tcPr marL="68580" marR="68580" marT="0" marB="0"/>
                </a:tc>
                <a:tc>
                  <a:txBody>
                    <a:bodyPr/>
                    <a:lstStyle/>
                    <a:p>
                      <a:pPr marL="0" marR="0">
                        <a:lnSpc>
                          <a:spcPct val="100000"/>
                        </a:lnSpc>
                        <a:spcBef>
                          <a:spcPts val="0"/>
                        </a:spcBef>
                        <a:spcAft>
                          <a:spcPts val="0"/>
                        </a:spcAft>
                      </a:pPr>
                      <a:r>
                        <a:rPr lang="en-US" sz="2000" dirty="0">
                          <a:effectLst/>
                          <a:latin typeface="+mn-lt"/>
                        </a:rPr>
                        <a:t>Application of Preventive Controls and Preventive Control Management Components</a:t>
                      </a:r>
                      <a:endParaRPr lang="en-US" sz="2000" dirty="0">
                        <a:solidFill>
                          <a:srgbClr val="000000"/>
                        </a:solidFill>
                        <a:effectLst/>
                        <a:latin typeface="+mn-lt"/>
                        <a:ea typeface="Times New Roman"/>
                      </a:endParaRPr>
                    </a:p>
                  </a:txBody>
                  <a:tcPr marL="68580" marR="68580" marT="0" marB="0">
                    <a:lnR w="12700" cap="flat" cmpd="sng" algn="ctr">
                      <a:solidFill>
                        <a:schemeClr val="bg1"/>
                      </a:solidFill>
                      <a:prstDash val="solid"/>
                      <a:round/>
                      <a:headEnd type="none" w="med" len="med"/>
                      <a:tailEnd type="none" w="med" len="med"/>
                    </a:lnR>
                  </a:tcPr>
                </a:tc>
                <a:tc>
                  <a:txBody>
                    <a:bodyPr/>
                    <a:lstStyle/>
                    <a:p>
                      <a:pPr marL="0" marR="0" algn="ctr">
                        <a:lnSpc>
                          <a:spcPct val="100000"/>
                        </a:lnSpc>
                        <a:spcBef>
                          <a:spcPts val="0"/>
                        </a:spcBef>
                        <a:spcAft>
                          <a:spcPts val="0"/>
                        </a:spcAft>
                      </a:pPr>
                      <a:r>
                        <a:rPr lang="en-US" sz="2000" dirty="0">
                          <a:effectLst/>
                          <a:latin typeface="+mn-lt"/>
                        </a:rPr>
                        <a:t>Draft</a:t>
                      </a:r>
                      <a:endParaRPr lang="en-US" sz="2000" dirty="0">
                        <a:solidFill>
                          <a:srgbClr val="000000"/>
                        </a:solidFill>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tcPr>
                </a:tc>
                <a:tc>
                  <a:txBody>
                    <a:bodyPr/>
                    <a:lstStyle/>
                    <a:p>
                      <a:pPr marL="0" marR="0" algn="ctr">
                        <a:lnSpc>
                          <a:spcPct val="100000"/>
                        </a:lnSpc>
                        <a:spcBef>
                          <a:spcPts val="0"/>
                        </a:spcBef>
                        <a:spcAft>
                          <a:spcPts val="0"/>
                        </a:spcAft>
                      </a:pPr>
                      <a:r>
                        <a:rPr lang="en-US" sz="2000" dirty="0">
                          <a:solidFill>
                            <a:srgbClr val="000000"/>
                          </a:solidFill>
                          <a:effectLst/>
                          <a:latin typeface="+mn-lt"/>
                          <a:ea typeface="Times New Roman"/>
                        </a:rPr>
                        <a:t>August 2016</a:t>
                      </a:r>
                    </a:p>
                  </a:txBody>
                  <a:tcPr marL="68580" marR="68580" marT="0" marB="0"/>
                </a:tc>
                <a:extLst>
                  <a:ext uri="{0D108BD9-81ED-4DB2-BD59-A6C34878D82A}">
                    <a16:rowId xmlns:a16="http://schemas.microsoft.com/office/drawing/2014/main" val="10005"/>
                  </a:ext>
                </a:extLst>
              </a:tr>
            </a:tbl>
          </a:graphicData>
        </a:graphic>
      </p:graphicFrame>
      <p:sp>
        <p:nvSpPr>
          <p:cNvPr id="3" name="Slide Number Placeholder 2">
            <a:extLst>
              <a:ext uri="{FF2B5EF4-FFF2-40B4-BE49-F238E27FC236}">
                <a16:creationId xmlns:a16="http://schemas.microsoft.com/office/drawing/2014/main" id="{D136F42F-DD07-4F72-A6DA-6DF0F5C3E996}"/>
              </a:ext>
            </a:extLst>
          </p:cNvPr>
          <p:cNvSpPr>
            <a:spLocks noGrp="1"/>
          </p:cNvSpPr>
          <p:nvPr>
            <p:ph type="sldNum" sz="quarter" idx="4"/>
          </p:nvPr>
        </p:nvSpPr>
        <p:spPr>
          <a:xfrm>
            <a:off x="470647" y="6126163"/>
            <a:ext cx="2133600" cy="365125"/>
          </a:xfrm>
        </p:spPr>
        <p:txBody>
          <a:bodyPr/>
          <a:lstStyle/>
          <a:p>
            <a:pPr>
              <a:defRPr/>
            </a:pPr>
            <a:fld id="{12C9D3FF-E2E9-4DC3-A8DF-D91EF9AAB781}" type="slidenum">
              <a:rPr lang="en-US" smtClean="0">
                <a:solidFill>
                  <a:prstClr val="black">
                    <a:tint val="75000"/>
                  </a:prstClr>
                </a:solidFill>
              </a:rPr>
              <a:pPr>
                <a:defRPr/>
              </a:pPr>
              <a:t>7</a:t>
            </a:fld>
            <a:endParaRPr lang="en-US" dirty="0"/>
          </a:p>
        </p:txBody>
      </p:sp>
    </p:spTree>
    <p:extLst>
      <p:ext uri="{BB962C8B-B14F-4D97-AF65-F5344CB8AC3E}">
        <p14:creationId xmlns:p14="http://schemas.microsoft.com/office/powerpoint/2010/main" val="4267934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263E0E64-4154-44A8-A1FC-014874F05D6A}"/>
              </a:ext>
            </a:extLst>
          </p:cNvPr>
          <p:cNvSpPr>
            <a:spLocks noGrp="1"/>
          </p:cNvSpPr>
          <p:nvPr>
            <p:ph type="title"/>
          </p:nvPr>
        </p:nvSpPr>
        <p:spPr/>
        <p:txBody>
          <a:bodyPr/>
          <a:lstStyle/>
          <a:p>
            <a:pPr eaLnBrk="1" hangingPunct="1"/>
            <a:r>
              <a:rPr lang="en-US" altLang="en-US" b="1"/>
              <a:t>PCHF Guidance Structure</a:t>
            </a:r>
          </a:p>
        </p:txBody>
      </p:sp>
      <p:graphicFrame>
        <p:nvGraphicFramePr>
          <p:cNvPr id="4" name="Content Placeholder 3">
            <a:extLst>
              <a:ext uri="{FF2B5EF4-FFF2-40B4-BE49-F238E27FC236}">
                <a16:creationId xmlns:a16="http://schemas.microsoft.com/office/drawing/2014/main" id="{7EFF6982-39E5-46A1-9C04-9F87825402A6}"/>
              </a:ext>
            </a:extLst>
          </p:cNvPr>
          <p:cNvGraphicFramePr>
            <a:graphicFrameLocks noGrp="1"/>
          </p:cNvGraphicFramePr>
          <p:nvPr>
            <p:ph idx="1"/>
            <p:extLst>
              <p:ext uri="{D42A27DB-BD31-4B8C-83A1-F6EECF244321}">
                <p14:modId xmlns:p14="http://schemas.microsoft.com/office/powerpoint/2010/main" val="1237120482"/>
              </p:ext>
            </p:extLst>
          </p:nvPr>
        </p:nvGraphicFramePr>
        <p:xfrm>
          <a:off x="485869" y="1155107"/>
          <a:ext cx="8229600" cy="5675182"/>
        </p:xfrm>
        <a:graphic>
          <a:graphicData uri="http://schemas.openxmlformats.org/drawingml/2006/table">
            <a:tbl>
              <a:tblPr firstRow="1" firstCol="1" bandRow="1">
                <a:tableStyleId>{5C22544A-7EE6-4342-B048-85BDC9FD1C3A}</a:tableStyleId>
              </a:tblPr>
              <a:tblGrid>
                <a:gridCol w="1371600">
                  <a:extLst>
                    <a:ext uri="{9D8B030D-6E8A-4147-A177-3AD203B41FA5}">
                      <a16:colId xmlns:a16="http://schemas.microsoft.com/office/drawing/2014/main" val="20000"/>
                    </a:ext>
                  </a:extLst>
                </a:gridCol>
                <a:gridCol w="4207790">
                  <a:extLst>
                    <a:ext uri="{9D8B030D-6E8A-4147-A177-3AD203B41FA5}">
                      <a16:colId xmlns:a16="http://schemas.microsoft.com/office/drawing/2014/main" val="20001"/>
                    </a:ext>
                  </a:extLst>
                </a:gridCol>
                <a:gridCol w="1325105">
                  <a:extLst>
                    <a:ext uri="{9D8B030D-6E8A-4147-A177-3AD203B41FA5}">
                      <a16:colId xmlns:a16="http://schemas.microsoft.com/office/drawing/2014/main" val="20002"/>
                    </a:ext>
                  </a:extLst>
                </a:gridCol>
                <a:gridCol w="1325105">
                  <a:extLst>
                    <a:ext uri="{9D8B030D-6E8A-4147-A177-3AD203B41FA5}">
                      <a16:colId xmlns:a16="http://schemas.microsoft.com/office/drawing/2014/main" val="535665775"/>
                    </a:ext>
                  </a:extLst>
                </a:gridCol>
              </a:tblGrid>
              <a:tr h="276828">
                <a:tc>
                  <a:txBody>
                    <a:bodyPr/>
                    <a:lstStyle/>
                    <a:p>
                      <a:pPr marL="0" marR="0" algn="ctr">
                        <a:lnSpc>
                          <a:spcPct val="115000"/>
                        </a:lnSpc>
                        <a:spcBef>
                          <a:spcPts val="0"/>
                        </a:spcBef>
                        <a:spcAft>
                          <a:spcPts val="1000"/>
                        </a:spcAft>
                      </a:pPr>
                      <a:r>
                        <a:rPr lang="en-US" sz="2000" dirty="0">
                          <a:effectLst/>
                          <a:latin typeface="+mn-lt"/>
                        </a:rPr>
                        <a:t>Chapter</a:t>
                      </a:r>
                      <a:endParaRPr lang="en-US" sz="2000" dirty="0">
                        <a:effectLst/>
                        <a:latin typeface="+mn-lt"/>
                        <a:ea typeface="Calibri"/>
                        <a:cs typeface="Times New Roman"/>
                      </a:endParaRPr>
                    </a:p>
                  </a:txBody>
                  <a:tcPr marL="68580" marR="68580" marT="0" marB="0"/>
                </a:tc>
                <a:tc>
                  <a:txBody>
                    <a:bodyPr/>
                    <a:lstStyle/>
                    <a:p>
                      <a:pPr marL="0" marR="0" algn="l">
                        <a:lnSpc>
                          <a:spcPct val="115000"/>
                        </a:lnSpc>
                        <a:spcBef>
                          <a:spcPts val="0"/>
                        </a:spcBef>
                        <a:spcAft>
                          <a:spcPts val="1000"/>
                        </a:spcAft>
                      </a:pPr>
                      <a:r>
                        <a:rPr lang="en-US" sz="2000" dirty="0">
                          <a:effectLst/>
                          <a:latin typeface="+mn-lt"/>
                        </a:rPr>
                        <a:t>Subject</a:t>
                      </a:r>
                      <a:endParaRPr lang="en-US" sz="2000" dirty="0">
                        <a:effectLst/>
                        <a:latin typeface="+mn-lt"/>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2000" dirty="0">
                          <a:effectLst/>
                          <a:latin typeface="+mn-lt"/>
                        </a:rPr>
                        <a:t>Status</a:t>
                      </a:r>
                      <a:endParaRPr lang="en-US" sz="2000" dirty="0">
                        <a:effectLst/>
                        <a:latin typeface="+mn-lt"/>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2000" dirty="0">
                          <a:effectLst/>
                          <a:latin typeface="+mn-lt"/>
                          <a:ea typeface="Calibri"/>
                          <a:cs typeface="Times New Roman"/>
                        </a:rPr>
                        <a:t>Issued</a:t>
                      </a:r>
                    </a:p>
                  </a:txBody>
                  <a:tcPr marL="68580" marR="68580" marT="0" marB="0"/>
                </a:tc>
                <a:extLst>
                  <a:ext uri="{0D108BD9-81ED-4DB2-BD59-A6C34878D82A}">
                    <a16:rowId xmlns:a16="http://schemas.microsoft.com/office/drawing/2014/main" val="10000"/>
                  </a:ext>
                </a:extLst>
              </a:tr>
              <a:tr h="532441">
                <a:tc>
                  <a:txBody>
                    <a:bodyPr/>
                    <a:lstStyle/>
                    <a:p>
                      <a:pPr marL="0" marR="0" algn="ctr">
                        <a:lnSpc>
                          <a:spcPct val="100000"/>
                        </a:lnSpc>
                        <a:spcBef>
                          <a:spcPts val="0"/>
                        </a:spcBef>
                        <a:spcAft>
                          <a:spcPts val="1000"/>
                        </a:spcAft>
                      </a:pPr>
                      <a:r>
                        <a:rPr lang="en-US" sz="1600" dirty="0">
                          <a:effectLst/>
                          <a:latin typeface="+mn-lt"/>
                        </a:rPr>
                        <a:t>6</a:t>
                      </a:r>
                      <a:endParaRPr lang="en-US" sz="1600" dirty="0">
                        <a:effectLst/>
                        <a:latin typeface="+mn-lt"/>
                        <a:ea typeface="Calibri"/>
                        <a:cs typeface="Times New Roman"/>
                      </a:endParaRPr>
                    </a:p>
                  </a:txBody>
                  <a:tcPr marL="68580" marR="68580" marT="0" marB="0"/>
                </a:tc>
                <a:tc>
                  <a:txBody>
                    <a:bodyPr/>
                    <a:lstStyle/>
                    <a:p>
                      <a:pPr marL="0" marR="0">
                        <a:lnSpc>
                          <a:spcPct val="100000"/>
                        </a:lnSpc>
                        <a:spcBef>
                          <a:spcPts val="0"/>
                        </a:spcBef>
                        <a:spcAft>
                          <a:spcPts val="1000"/>
                        </a:spcAft>
                      </a:pPr>
                      <a:r>
                        <a:rPr lang="en-US" sz="1600" b="1" dirty="0">
                          <a:effectLst/>
                          <a:latin typeface="+mn-lt"/>
                        </a:rPr>
                        <a:t>Use of Heat Treatments as a Process Control</a:t>
                      </a:r>
                      <a:endParaRPr lang="en-US" sz="1600" b="1" dirty="0">
                        <a:effectLst/>
                        <a:latin typeface="+mn-lt"/>
                        <a:ea typeface="Calibri"/>
                        <a:cs typeface="Times New Roman"/>
                      </a:endParaRPr>
                    </a:p>
                  </a:txBody>
                  <a:tcPr marL="68580" marR="68580" marT="0" marB="0"/>
                </a:tc>
                <a:tc>
                  <a:txBody>
                    <a:bodyPr/>
                    <a:lstStyle/>
                    <a:p>
                      <a:pPr marL="0" marR="0" algn="ctr">
                        <a:lnSpc>
                          <a:spcPct val="100000"/>
                        </a:lnSpc>
                        <a:spcBef>
                          <a:spcPts val="0"/>
                        </a:spcBef>
                        <a:spcAft>
                          <a:spcPts val="1000"/>
                        </a:spcAft>
                      </a:pPr>
                      <a:r>
                        <a:rPr lang="en-US" sz="1600" dirty="0">
                          <a:effectLst/>
                          <a:latin typeface="+mn-lt"/>
                          <a:ea typeface="Calibri"/>
                          <a:cs typeface="Times New Roman"/>
                        </a:rPr>
                        <a:t>Draft</a:t>
                      </a:r>
                    </a:p>
                  </a:txBody>
                  <a:tcPr marL="68580" marR="68580" marT="0" marB="0"/>
                </a:tc>
                <a:tc>
                  <a:txBody>
                    <a:bodyPr/>
                    <a:lstStyle/>
                    <a:p>
                      <a:pPr marL="0" marR="0" algn="ctr">
                        <a:lnSpc>
                          <a:spcPct val="100000"/>
                        </a:lnSpc>
                        <a:spcBef>
                          <a:spcPts val="0"/>
                        </a:spcBef>
                        <a:spcAft>
                          <a:spcPts val="1000"/>
                        </a:spcAft>
                      </a:pPr>
                      <a:r>
                        <a:rPr lang="en-US" sz="1600" dirty="0">
                          <a:effectLst/>
                          <a:latin typeface="+mn-lt"/>
                          <a:ea typeface="Calibri"/>
                          <a:cs typeface="Times New Roman"/>
                        </a:rPr>
                        <a:t>August 2017</a:t>
                      </a:r>
                    </a:p>
                  </a:txBody>
                  <a:tcPr marL="68580" marR="68580" marT="0" marB="0"/>
                </a:tc>
                <a:extLst>
                  <a:ext uri="{0D108BD9-81ED-4DB2-BD59-A6C34878D82A}">
                    <a16:rowId xmlns:a16="http://schemas.microsoft.com/office/drawing/2014/main" val="10001"/>
                  </a:ext>
                </a:extLst>
              </a:tr>
              <a:tr h="532469">
                <a:tc>
                  <a:txBody>
                    <a:bodyPr/>
                    <a:lstStyle/>
                    <a:p>
                      <a:pPr marL="0" marR="0" algn="ctr">
                        <a:lnSpc>
                          <a:spcPct val="100000"/>
                        </a:lnSpc>
                        <a:spcBef>
                          <a:spcPts val="0"/>
                        </a:spcBef>
                        <a:spcAft>
                          <a:spcPts val="1000"/>
                        </a:spcAft>
                      </a:pPr>
                      <a:r>
                        <a:rPr lang="en-US" sz="1600" dirty="0">
                          <a:effectLst/>
                          <a:latin typeface="+mn-lt"/>
                        </a:rPr>
                        <a:t>7</a:t>
                      </a:r>
                      <a:endParaRPr lang="en-US" sz="1600" dirty="0">
                        <a:effectLst/>
                        <a:latin typeface="+mn-lt"/>
                        <a:ea typeface="Calibri"/>
                        <a:cs typeface="Times New Roman"/>
                      </a:endParaRPr>
                    </a:p>
                  </a:txBody>
                  <a:tcPr marL="68580" marR="68580" marT="0" marB="0"/>
                </a:tc>
                <a:tc>
                  <a:txBody>
                    <a:bodyPr/>
                    <a:lstStyle/>
                    <a:p>
                      <a:pPr marL="0" marR="0">
                        <a:lnSpc>
                          <a:spcPct val="100000"/>
                        </a:lnSpc>
                        <a:spcBef>
                          <a:spcPts val="0"/>
                        </a:spcBef>
                        <a:spcAft>
                          <a:spcPts val="1000"/>
                        </a:spcAft>
                      </a:pPr>
                      <a:r>
                        <a:rPr lang="en-US" sz="1600" b="1" dirty="0">
                          <a:effectLst/>
                          <a:latin typeface="+mn-lt"/>
                        </a:rPr>
                        <a:t>Use of Time/Temperature Control as a Process Control</a:t>
                      </a:r>
                      <a:endParaRPr lang="en-US" sz="1600" b="1" dirty="0">
                        <a:effectLst/>
                        <a:latin typeface="+mn-lt"/>
                        <a:ea typeface="Calibri"/>
                        <a:cs typeface="Times New Roman"/>
                      </a:endParaRPr>
                    </a:p>
                  </a:txBody>
                  <a:tcPr marL="68580" marR="68580" marT="0" marB="0"/>
                </a:tc>
                <a:tc>
                  <a:txBody>
                    <a:bodyPr/>
                    <a:lstStyle/>
                    <a:p>
                      <a:endParaRPr lang="en-US" sz="2000" dirty="0"/>
                    </a:p>
                  </a:txBody>
                  <a:tcPr marL="68580" marR="68580" marT="0" marB="0"/>
                </a:tc>
                <a:tc>
                  <a:txBody>
                    <a:bodyPr/>
                    <a:lstStyle/>
                    <a:p>
                      <a:pPr marL="0" marR="0" algn="ctr">
                        <a:lnSpc>
                          <a:spcPct val="100000"/>
                        </a:lnSpc>
                        <a:spcBef>
                          <a:spcPts val="0"/>
                        </a:spcBef>
                        <a:spcAft>
                          <a:spcPts val="1000"/>
                        </a:spcAft>
                      </a:pPr>
                      <a:r>
                        <a:rPr lang="en-US" sz="1600" dirty="0">
                          <a:effectLst/>
                          <a:latin typeface="+mn-lt"/>
                        </a:rPr>
                        <a:t>Coming soon</a:t>
                      </a:r>
                      <a:endParaRPr lang="en-US" sz="1600" dirty="0">
                        <a:effectLst/>
                        <a:latin typeface="+mn-lt"/>
                        <a:ea typeface="Calibri"/>
                        <a:cs typeface="Times New Roman"/>
                      </a:endParaRPr>
                    </a:p>
                  </a:txBody>
                  <a:tcPr marL="68580" marR="68580" marT="0" marB="0"/>
                </a:tc>
                <a:extLst>
                  <a:ext uri="{0D108BD9-81ED-4DB2-BD59-A6C34878D82A}">
                    <a16:rowId xmlns:a16="http://schemas.microsoft.com/office/drawing/2014/main" val="10002"/>
                  </a:ext>
                </a:extLst>
              </a:tr>
              <a:tr h="532469">
                <a:tc>
                  <a:txBody>
                    <a:bodyPr/>
                    <a:lstStyle/>
                    <a:p>
                      <a:pPr marL="0" marR="0" algn="ctr">
                        <a:lnSpc>
                          <a:spcPct val="100000"/>
                        </a:lnSpc>
                        <a:spcBef>
                          <a:spcPts val="0"/>
                        </a:spcBef>
                        <a:spcAft>
                          <a:spcPts val="1000"/>
                        </a:spcAft>
                      </a:pPr>
                      <a:r>
                        <a:rPr lang="en-US" sz="1600" dirty="0">
                          <a:effectLst/>
                          <a:latin typeface="+mn-lt"/>
                        </a:rPr>
                        <a:t>8</a:t>
                      </a:r>
                      <a:endParaRPr lang="en-US" sz="1600" dirty="0">
                        <a:effectLst/>
                        <a:latin typeface="+mn-lt"/>
                        <a:ea typeface="Calibri"/>
                        <a:cs typeface="Times New Roman"/>
                      </a:endParaRPr>
                    </a:p>
                  </a:txBody>
                  <a:tcPr marL="68580" marR="68580" marT="0" marB="0"/>
                </a:tc>
                <a:tc>
                  <a:txBody>
                    <a:bodyPr/>
                    <a:lstStyle/>
                    <a:p>
                      <a:pPr marL="0" marR="0">
                        <a:lnSpc>
                          <a:spcPct val="100000"/>
                        </a:lnSpc>
                        <a:spcBef>
                          <a:spcPts val="0"/>
                        </a:spcBef>
                        <a:spcAft>
                          <a:spcPts val="1000"/>
                        </a:spcAft>
                      </a:pPr>
                      <a:r>
                        <a:rPr lang="en-US" sz="1600" b="1" dirty="0">
                          <a:effectLst/>
                          <a:latin typeface="+mn-lt"/>
                        </a:rPr>
                        <a:t>Use of Formulation as a Process Control</a:t>
                      </a:r>
                      <a:endParaRPr lang="en-US" sz="1600" b="1" dirty="0">
                        <a:effectLst/>
                        <a:latin typeface="+mn-lt"/>
                        <a:ea typeface="Calibri"/>
                        <a:cs typeface="Times New Roman"/>
                      </a:endParaRPr>
                    </a:p>
                  </a:txBody>
                  <a:tcPr marL="68580" marR="68580" marT="0" marB="0"/>
                </a:tc>
                <a:tc>
                  <a:txBody>
                    <a:bodyPr/>
                    <a:lstStyle/>
                    <a:p>
                      <a:endParaRPr lang="en-US" sz="2000"/>
                    </a:p>
                  </a:txBody>
                  <a:tcPr marL="68580" marR="68580" marT="0" marB="0"/>
                </a:tc>
                <a:tc>
                  <a:txBody>
                    <a:bodyPr/>
                    <a:lstStyle/>
                    <a:p>
                      <a:pPr marL="0" marR="0" algn="ctr">
                        <a:lnSpc>
                          <a:spcPct val="100000"/>
                        </a:lnSpc>
                        <a:spcBef>
                          <a:spcPts val="0"/>
                        </a:spcBef>
                        <a:spcAft>
                          <a:spcPts val="1000"/>
                        </a:spcAft>
                      </a:pPr>
                      <a:r>
                        <a:rPr lang="en-US" sz="1600" dirty="0">
                          <a:effectLst/>
                          <a:latin typeface="+mn-lt"/>
                        </a:rPr>
                        <a:t>Coming soon</a:t>
                      </a:r>
                      <a:endParaRPr lang="en-US" sz="1600" dirty="0">
                        <a:effectLst/>
                        <a:latin typeface="+mn-lt"/>
                        <a:ea typeface="Calibri"/>
                        <a:cs typeface="Times New Roman"/>
                      </a:endParaRPr>
                    </a:p>
                  </a:txBody>
                  <a:tcPr marL="68580" marR="68580" marT="0" marB="0"/>
                </a:tc>
                <a:extLst>
                  <a:ext uri="{0D108BD9-81ED-4DB2-BD59-A6C34878D82A}">
                    <a16:rowId xmlns:a16="http://schemas.microsoft.com/office/drawing/2014/main" val="10003"/>
                  </a:ext>
                </a:extLst>
              </a:tr>
              <a:tr h="532469">
                <a:tc>
                  <a:txBody>
                    <a:bodyPr/>
                    <a:lstStyle/>
                    <a:p>
                      <a:pPr marL="0" marR="0" algn="ctr">
                        <a:lnSpc>
                          <a:spcPct val="100000"/>
                        </a:lnSpc>
                        <a:spcBef>
                          <a:spcPts val="0"/>
                        </a:spcBef>
                        <a:spcAft>
                          <a:spcPts val="1000"/>
                        </a:spcAft>
                      </a:pPr>
                      <a:r>
                        <a:rPr lang="en-US" sz="1600" dirty="0">
                          <a:effectLst/>
                          <a:latin typeface="+mn-lt"/>
                        </a:rPr>
                        <a:t>9</a:t>
                      </a:r>
                      <a:endParaRPr lang="en-US" sz="1600" dirty="0">
                        <a:effectLst/>
                        <a:latin typeface="+mn-lt"/>
                        <a:ea typeface="Calibri"/>
                        <a:cs typeface="Times New Roman"/>
                      </a:endParaRPr>
                    </a:p>
                  </a:txBody>
                  <a:tcPr marL="68580" marR="68580" marT="0" marB="0"/>
                </a:tc>
                <a:tc>
                  <a:txBody>
                    <a:bodyPr/>
                    <a:lstStyle/>
                    <a:p>
                      <a:pPr marL="0" marR="0">
                        <a:lnSpc>
                          <a:spcPct val="100000"/>
                        </a:lnSpc>
                        <a:spcBef>
                          <a:spcPts val="0"/>
                        </a:spcBef>
                        <a:spcAft>
                          <a:spcPts val="1000"/>
                        </a:spcAft>
                      </a:pPr>
                      <a:r>
                        <a:rPr lang="en-US" sz="1600" b="1" dirty="0">
                          <a:effectLst/>
                          <a:latin typeface="+mn-lt"/>
                        </a:rPr>
                        <a:t>Use of Dehydration/Drying as a Process Control</a:t>
                      </a:r>
                      <a:endParaRPr lang="en-US" sz="1600" b="1" dirty="0">
                        <a:effectLst/>
                        <a:latin typeface="+mn-lt"/>
                        <a:ea typeface="Calibri"/>
                        <a:cs typeface="Times New Roman"/>
                      </a:endParaRPr>
                    </a:p>
                  </a:txBody>
                  <a:tcPr marL="68580" marR="68580" marT="0" marB="0"/>
                </a:tc>
                <a:tc>
                  <a:txBody>
                    <a:bodyPr/>
                    <a:lstStyle/>
                    <a:p>
                      <a:endParaRPr lang="en-US" sz="2000"/>
                    </a:p>
                  </a:txBody>
                  <a:tcPr marL="68580" marR="68580" marT="0" marB="0"/>
                </a:tc>
                <a:tc>
                  <a:txBody>
                    <a:bodyPr/>
                    <a:lstStyle/>
                    <a:p>
                      <a:pPr marL="0" marR="0" algn="ctr">
                        <a:lnSpc>
                          <a:spcPct val="100000"/>
                        </a:lnSpc>
                        <a:spcBef>
                          <a:spcPts val="0"/>
                        </a:spcBef>
                        <a:spcAft>
                          <a:spcPts val="1000"/>
                        </a:spcAft>
                      </a:pPr>
                      <a:r>
                        <a:rPr lang="en-US" sz="1600" dirty="0">
                          <a:effectLst/>
                          <a:latin typeface="+mn-lt"/>
                        </a:rPr>
                        <a:t>Coming soon</a:t>
                      </a:r>
                      <a:endParaRPr lang="en-US" sz="1600" dirty="0">
                        <a:effectLst/>
                        <a:latin typeface="+mn-lt"/>
                        <a:ea typeface="Calibri"/>
                        <a:cs typeface="Times New Roman"/>
                      </a:endParaRPr>
                    </a:p>
                  </a:txBody>
                  <a:tcPr marL="68580" marR="68580" marT="0" marB="0"/>
                </a:tc>
                <a:extLst>
                  <a:ext uri="{0D108BD9-81ED-4DB2-BD59-A6C34878D82A}">
                    <a16:rowId xmlns:a16="http://schemas.microsoft.com/office/drawing/2014/main" val="10004"/>
                  </a:ext>
                </a:extLst>
              </a:tr>
              <a:tr h="532469">
                <a:tc>
                  <a:txBody>
                    <a:bodyPr/>
                    <a:lstStyle/>
                    <a:p>
                      <a:pPr marL="0" marR="0" algn="ctr">
                        <a:lnSpc>
                          <a:spcPct val="100000"/>
                        </a:lnSpc>
                        <a:spcBef>
                          <a:spcPts val="0"/>
                        </a:spcBef>
                        <a:spcAft>
                          <a:spcPts val="1000"/>
                        </a:spcAft>
                      </a:pPr>
                      <a:r>
                        <a:rPr lang="en-US" sz="1600" dirty="0">
                          <a:effectLst/>
                          <a:latin typeface="+mn-lt"/>
                        </a:rPr>
                        <a:t>10</a:t>
                      </a:r>
                      <a:endParaRPr lang="en-US" sz="1600" dirty="0">
                        <a:effectLst/>
                        <a:latin typeface="+mn-lt"/>
                        <a:ea typeface="Calibri"/>
                        <a:cs typeface="Times New Roman"/>
                      </a:endParaRPr>
                    </a:p>
                  </a:txBody>
                  <a:tcPr marL="68580" marR="68580" marT="0" marB="0"/>
                </a:tc>
                <a:tc>
                  <a:txBody>
                    <a:bodyPr/>
                    <a:lstStyle/>
                    <a:p>
                      <a:pPr marL="0" marR="0">
                        <a:lnSpc>
                          <a:spcPct val="100000"/>
                        </a:lnSpc>
                        <a:spcBef>
                          <a:spcPts val="0"/>
                        </a:spcBef>
                        <a:spcAft>
                          <a:spcPts val="1000"/>
                        </a:spcAft>
                      </a:pPr>
                      <a:r>
                        <a:rPr lang="en-US" sz="1600" b="1" dirty="0">
                          <a:effectLst/>
                          <a:latin typeface="+mn-lt"/>
                        </a:rPr>
                        <a:t>Sanitation Controls</a:t>
                      </a:r>
                      <a:endParaRPr lang="en-US" sz="1600" b="1" dirty="0">
                        <a:effectLst/>
                        <a:latin typeface="+mn-lt"/>
                        <a:ea typeface="Calibri"/>
                        <a:cs typeface="Times New Roman"/>
                      </a:endParaRPr>
                    </a:p>
                  </a:txBody>
                  <a:tcPr marL="68580" marR="68580" marT="0" marB="0"/>
                </a:tc>
                <a:tc>
                  <a:txBody>
                    <a:bodyPr/>
                    <a:lstStyle/>
                    <a:p>
                      <a:endParaRPr lang="en-US" sz="2000"/>
                    </a:p>
                  </a:txBody>
                  <a:tcPr marL="68580" marR="68580" marT="0" marB="0"/>
                </a:tc>
                <a:tc>
                  <a:txBody>
                    <a:bodyPr/>
                    <a:lstStyle/>
                    <a:p>
                      <a:pPr marL="0" marR="0" algn="ctr">
                        <a:lnSpc>
                          <a:spcPct val="100000"/>
                        </a:lnSpc>
                        <a:spcBef>
                          <a:spcPts val="0"/>
                        </a:spcBef>
                        <a:spcAft>
                          <a:spcPts val="1000"/>
                        </a:spcAft>
                      </a:pPr>
                      <a:r>
                        <a:rPr lang="en-US" sz="1600" dirty="0">
                          <a:effectLst/>
                          <a:latin typeface="+mn-lt"/>
                        </a:rPr>
                        <a:t>Coming soon</a:t>
                      </a:r>
                      <a:endParaRPr lang="en-US" sz="1600" dirty="0">
                        <a:effectLst/>
                        <a:latin typeface="+mn-lt"/>
                        <a:ea typeface="Calibri"/>
                        <a:cs typeface="Times New Roman"/>
                      </a:endParaRPr>
                    </a:p>
                  </a:txBody>
                  <a:tcPr marL="68580" marR="68580" marT="0" marB="0"/>
                </a:tc>
                <a:extLst>
                  <a:ext uri="{0D108BD9-81ED-4DB2-BD59-A6C34878D82A}">
                    <a16:rowId xmlns:a16="http://schemas.microsoft.com/office/drawing/2014/main" val="10005"/>
                  </a:ext>
                </a:extLst>
              </a:tr>
              <a:tr h="532469">
                <a:tc>
                  <a:txBody>
                    <a:bodyPr/>
                    <a:lstStyle/>
                    <a:p>
                      <a:pPr marL="0" marR="0" algn="ctr">
                        <a:lnSpc>
                          <a:spcPct val="100000"/>
                        </a:lnSpc>
                        <a:spcBef>
                          <a:spcPts val="0"/>
                        </a:spcBef>
                        <a:spcAft>
                          <a:spcPts val="1000"/>
                        </a:spcAft>
                      </a:pPr>
                      <a:r>
                        <a:rPr lang="en-US" sz="1600" dirty="0">
                          <a:effectLst/>
                          <a:latin typeface="+mn-lt"/>
                        </a:rPr>
                        <a:t>11</a:t>
                      </a:r>
                      <a:endParaRPr lang="en-US" sz="1600" dirty="0">
                        <a:effectLst/>
                        <a:latin typeface="+mn-lt"/>
                        <a:ea typeface="Calibri"/>
                        <a:cs typeface="Times New Roman"/>
                      </a:endParaRPr>
                    </a:p>
                  </a:txBody>
                  <a:tcPr marL="68580" marR="68580" marT="0" marB="0"/>
                </a:tc>
                <a:tc>
                  <a:txBody>
                    <a:bodyPr/>
                    <a:lstStyle/>
                    <a:p>
                      <a:pPr marL="0" marR="0">
                        <a:lnSpc>
                          <a:spcPct val="100000"/>
                        </a:lnSpc>
                        <a:spcBef>
                          <a:spcPts val="0"/>
                        </a:spcBef>
                        <a:spcAft>
                          <a:spcPts val="1000"/>
                        </a:spcAft>
                      </a:pPr>
                      <a:r>
                        <a:rPr lang="en-US" sz="1600" b="1" dirty="0">
                          <a:effectLst/>
                          <a:latin typeface="+mn-lt"/>
                        </a:rPr>
                        <a:t>Food Allergen Controls</a:t>
                      </a:r>
                      <a:endParaRPr lang="en-US" sz="1600" b="1" dirty="0">
                        <a:effectLst/>
                        <a:latin typeface="+mn-lt"/>
                        <a:ea typeface="Calibri"/>
                        <a:cs typeface="Times New Roman"/>
                      </a:endParaRPr>
                    </a:p>
                  </a:txBody>
                  <a:tcPr marL="68580" marR="68580" marT="0" marB="0"/>
                </a:tc>
                <a:tc>
                  <a:txBody>
                    <a:bodyPr/>
                    <a:lstStyle/>
                    <a:p>
                      <a:endParaRPr lang="en-US" sz="2000"/>
                    </a:p>
                  </a:txBody>
                  <a:tcPr marL="68580" marR="68580" marT="0" marB="0"/>
                </a:tc>
                <a:tc>
                  <a:txBody>
                    <a:bodyPr/>
                    <a:lstStyle/>
                    <a:p>
                      <a:pPr marL="0" marR="0" algn="ctr">
                        <a:lnSpc>
                          <a:spcPct val="100000"/>
                        </a:lnSpc>
                        <a:spcBef>
                          <a:spcPts val="0"/>
                        </a:spcBef>
                        <a:spcAft>
                          <a:spcPts val="1000"/>
                        </a:spcAft>
                      </a:pPr>
                      <a:r>
                        <a:rPr lang="en-US" sz="1600" dirty="0">
                          <a:effectLst/>
                          <a:latin typeface="+mn-lt"/>
                        </a:rPr>
                        <a:t>Coming soon</a:t>
                      </a:r>
                      <a:endParaRPr lang="en-US" sz="1600" dirty="0">
                        <a:effectLst/>
                        <a:latin typeface="+mn-lt"/>
                        <a:ea typeface="Calibri"/>
                        <a:cs typeface="Times New Roman"/>
                      </a:endParaRPr>
                    </a:p>
                  </a:txBody>
                  <a:tcPr marL="68580" marR="68580" marT="0" marB="0"/>
                </a:tc>
                <a:extLst>
                  <a:ext uri="{0D108BD9-81ED-4DB2-BD59-A6C34878D82A}">
                    <a16:rowId xmlns:a16="http://schemas.microsoft.com/office/drawing/2014/main" val="10006"/>
                  </a:ext>
                </a:extLst>
              </a:tr>
              <a:tr h="532469">
                <a:tc>
                  <a:txBody>
                    <a:bodyPr/>
                    <a:lstStyle/>
                    <a:p>
                      <a:pPr marL="0" marR="0" algn="ctr">
                        <a:lnSpc>
                          <a:spcPct val="100000"/>
                        </a:lnSpc>
                        <a:spcBef>
                          <a:spcPts val="0"/>
                        </a:spcBef>
                        <a:spcAft>
                          <a:spcPts val="1000"/>
                        </a:spcAft>
                      </a:pPr>
                      <a:r>
                        <a:rPr lang="en-US" sz="1600" dirty="0">
                          <a:effectLst/>
                          <a:latin typeface="+mn-lt"/>
                        </a:rPr>
                        <a:t>12</a:t>
                      </a:r>
                      <a:endParaRPr lang="en-US" sz="1600" dirty="0">
                        <a:effectLst/>
                        <a:latin typeface="+mn-lt"/>
                        <a:ea typeface="Calibri"/>
                        <a:cs typeface="Times New Roman"/>
                      </a:endParaRPr>
                    </a:p>
                  </a:txBody>
                  <a:tcPr marL="68580" marR="68580" marT="0" marB="0"/>
                </a:tc>
                <a:tc>
                  <a:txBody>
                    <a:bodyPr/>
                    <a:lstStyle/>
                    <a:p>
                      <a:pPr marL="0" marR="0">
                        <a:lnSpc>
                          <a:spcPct val="100000"/>
                        </a:lnSpc>
                        <a:spcBef>
                          <a:spcPts val="0"/>
                        </a:spcBef>
                        <a:spcAft>
                          <a:spcPts val="1000"/>
                        </a:spcAft>
                      </a:pPr>
                      <a:r>
                        <a:rPr lang="en-US" sz="1600" b="1" dirty="0">
                          <a:effectLst/>
                          <a:latin typeface="+mn-lt"/>
                        </a:rPr>
                        <a:t>Preventive Controls for Chemical Hazards</a:t>
                      </a:r>
                      <a:endParaRPr lang="en-US" sz="1600" b="1" dirty="0">
                        <a:effectLst/>
                        <a:latin typeface="+mn-lt"/>
                        <a:ea typeface="Calibri"/>
                        <a:cs typeface="Times New Roman"/>
                      </a:endParaRPr>
                    </a:p>
                  </a:txBody>
                  <a:tcPr marL="68580" marR="68580" marT="0" marB="0"/>
                </a:tc>
                <a:tc>
                  <a:txBody>
                    <a:bodyPr/>
                    <a:lstStyle/>
                    <a:p>
                      <a:endParaRPr lang="en-US" sz="2000"/>
                    </a:p>
                  </a:txBody>
                  <a:tcPr marL="68580" marR="68580" marT="0" marB="0"/>
                </a:tc>
                <a:tc>
                  <a:txBody>
                    <a:bodyPr/>
                    <a:lstStyle/>
                    <a:p>
                      <a:pPr marL="0" marR="0" algn="ctr">
                        <a:lnSpc>
                          <a:spcPct val="100000"/>
                        </a:lnSpc>
                        <a:spcBef>
                          <a:spcPts val="0"/>
                        </a:spcBef>
                        <a:spcAft>
                          <a:spcPts val="1000"/>
                        </a:spcAft>
                      </a:pPr>
                      <a:r>
                        <a:rPr lang="en-US" sz="1600" dirty="0">
                          <a:effectLst/>
                          <a:latin typeface="+mn-lt"/>
                        </a:rPr>
                        <a:t>Coming soon</a:t>
                      </a:r>
                      <a:endParaRPr lang="en-US" sz="1600" dirty="0">
                        <a:effectLst/>
                        <a:latin typeface="+mn-lt"/>
                        <a:ea typeface="Calibri"/>
                        <a:cs typeface="Times New Roman"/>
                      </a:endParaRPr>
                    </a:p>
                  </a:txBody>
                  <a:tcPr marL="68580" marR="68580" marT="0" marB="0"/>
                </a:tc>
                <a:extLst>
                  <a:ext uri="{0D108BD9-81ED-4DB2-BD59-A6C34878D82A}">
                    <a16:rowId xmlns:a16="http://schemas.microsoft.com/office/drawing/2014/main" val="10007"/>
                  </a:ext>
                </a:extLst>
              </a:tr>
              <a:tr h="532469">
                <a:tc>
                  <a:txBody>
                    <a:bodyPr/>
                    <a:lstStyle/>
                    <a:p>
                      <a:pPr marL="0" marR="0" algn="ctr">
                        <a:lnSpc>
                          <a:spcPct val="100000"/>
                        </a:lnSpc>
                        <a:spcBef>
                          <a:spcPts val="0"/>
                        </a:spcBef>
                        <a:spcAft>
                          <a:spcPts val="1000"/>
                        </a:spcAft>
                      </a:pPr>
                      <a:r>
                        <a:rPr lang="en-US" sz="1600" dirty="0">
                          <a:effectLst/>
                          <a:latin typeface="+mn-lt"/>
                        </a:rPr>
                        <a:t>13</a:t>
                      </a:r>
                      <a:endParaRPr lang="en-US" sz="1600" dirty="0">
                        <a:effectLst/>
                        <a:latin typeface="+mn-lt"/>
                        <a:ea typeface="Calibri"/>
                        <a:cs typeface="Times New Roman"/>
                      </a:endParaRPr>
                    </a:p>
                  </a:txBody>
                  <a:tcPr marL="68580" marR="68580" marT="0" marB="0"/>
                </a:tc>
                <a:tc>
                  <a:txBody>
                    <a:bodyPr/>
                    <a:lstStyle/>
                    <a:p>
                      <a:pPr marL="0" marR="0">
                        <a:lnSpc>
                          <a:spcPct val="100000"/>
                        </a:lnSpc>
                        <a:spcBef>
                          <a:spcPts val="0"/>
                        </a:spcBef>
                        <a:spcAft>
                          <a:spcPts val="1000"/>
                        </a:spcAft>
                      </a:pPr>
                      <a:r>
                        <a:rPr lang="en-US" sz="1600" b="1" dirty="0">
                          <a:effectLst/>
                          <a:latin typeface="+mn-lt"/>
                        </a:rPr>
                        <a:t>Preventive Controls for Physical Hazards</a:t>
                      </a:r>
                      <a:endParaRPr lang="en-US" sz="1600" b="1" dirty="0">
                        <a:effectLst/>
                        <a:latin typeface="+mn-lt"/>
                        <a:ea typeface="Calibri"/>
                        <a:cs typeface="Times New Roman"/>
                      </a:endParaRPr>
                    </a:p>
                  </a:txBody>
                  <a:tcPr marL="68580" marR="68580" marT="0" marB="0"/>
                </a:tc>
                <a:tc>
                  <a:txBody>
                    <a:bodyPr/>
                    <a:lstStyle/>
                    <a:p>
                      <a:endParaRPr lang="en-US" sz="2000"/>
                    </a:p>
                  </a:txBody>
                  <a:tcPr marL="68580" marR="68580" marT="0" marB="0"/>
                </a:tc>
                <a:tc>
                  <a:txBody>
                    <a:bodyPr/>
                    <a:lstStyle/>
                    <a:p>
                      <a:pPr marL="0" marR="0" algn="ctr">
                        <a:lnSpc>
                          <a:spcPct val="100000"/>
                        </a:lnSpc>
                        <a:spcBef>
                          <a:spcPts val="0"/>
                        </a:spcBef>
                        <a:spcAft>
                          <a:spcPts val="1000"/>
                        </a:spcAft>
                      </a:pPr>
                      <a:r>
                        <a:rPr lang="en-US" sz="1600" dirty="0">
                          <a:effectLst/>
                          <a:latin typeface="+mn-lt"/>
                        </a:rPr>
                        <a:t>Coming soon</a:t>
                      </a:r>
                      <a:endParaRPr lang="en-US" sz="1600" dirty="0">
                        <a:effectLst/>
                        <a:latin typeface="+mn-lt"/>
                        <a:ea typeface="Calibri"/>
                        <a:cs typeface="Times New Roman"/>
                      </a:endParaRPr>
                    </a:p>
                  </a:txBody>
                  <a:tcPr marL="68580" marR="68580" marT="0" marB="0"/>
                </a:tc>
                <a:extLst>
                  <a:ext uri="{0D108BD9-81ED-4DB2-BD59-A6C34878D82A}">
                    <a16:rowId xmlns:a16="http://schemas.microsoft.com/office/drawing/2014/main" val="10008"/>
                  </a:ext>
                </a:extLst>
              </a:tr>
              <a:tr h="532469">
                <a:tc>
                  <a:txBody>
                    <a:bodyPr/>
                    <a:lstStyle/>
                    <a:p>
                      <a:pPr marL="0" marR="0" algn="ctr">
                        <a:lnSpc>
                          <a:spcPct val="100000"/>
                        </a:lnSpc>
                        <a:spcBef>
                          <a:spcPts val="0"/>
                        </a:spcBef>
                        <a:spcAft>
                          <a:spcPts val="1000"/>
                        </a:spcAft>
                      </a:pPr>
                      <a:r>
                        <a:rPr lang="en-US" sz="1600" dirty="0">
                          <a:effectLst/>
                          <a:latin typeface="+mn-lt"/>
                        </a:rPr>
                        <a:t>14</a:t>
                      </a:r>
                      <a:endParaRPr lang="en-US" sz="1600" dirty="0">
                        <a:effectLst/>
                        <a:latin typeface="+mn-lt"/>
                        <a:ea typeface="Calibri"/>
                        <a:cs typeface="Times New Roman"/>
                      </a:endParaRPr>
                    </a:p>
                  </a:txBody>
                  <a:tcPr marL="68580" marR="68580" marT="0" marB="0"/>
                </a:tc>
                <a:tc>
                  <a:txBody>
                    <a:bodyPr/>
                    <a:lstStyle/>
                    <a:p>
                      <a:pPr marL="0" marR="0">
                        <a:lnSpc>
                          <a:spcPct val="100000"/>
                        </a:lnSpc>
                        <a:spcBef>
                          <a:spcPts val="0"/>
                        </a:spcBef>
                        <a:spcAft>
                          <a:spcPts val="1000"/>
                        </a:spcAft>
                      </a:pPr>
                      <a:r>
                        <a:rPr lang="en-US" sz="1600" b="1" dirty="0">
                          <a:effectLst/>
                          <a:latin typeface="+mn-lt"/>
                        </a:rPr>
                        <a:t>Recall Plans</a:t>
                      </a:r>
                      <a:endParaRPr lang="en-US" sz="1600" b="1" dirty="0">
                        <a:effectLst/>
                        <a:latin typeface="+mn-lt"/>
                        <a:ea typeface="Calibri"/>
                        <a:cs typeface="Times New Roman"/>
                      </a:endParaRPr>
                    </a:p>
                  </a:txBody>
                  <a:tcPr marL="68580" marR="68580" marT="0" marB="0"/>
                </a:tc>
                <a:tc>
                  <a:txBody>
                    <a:bodyPr/>
                    <a:lstStyle/>
                    <a:p>
                      <a:endParaRPr lang="en-US" sz="2000" dirty="0"/>
                    </a:p>
                  </a:txBody>
                  <a:tcPr marL="68580" marR="68580" marT="0" marB="0"/>
                </a:tc>
                <a:tc>
                  <a:txBody>
                    <a:bodyPr/>
                    <a:lstStyle/>
                    <a:p>
                      <a:pPr marL="0" marR="0" algn="ctr">
                        <a:lnSpc>
                          <a:spcPct val="100000"/>
                        </a:lnSpc>
                        <a:spcBef>
                          <a:spcPts val="0"/>
                        </a:spcBef>
                        <a:spcAft>
                          <a:spcPts val="1000"/>
                        </a:spcAft>
                      </a:pPr>
                      <a:r>
                        <a:rPr lang="en-US" sz="1600" dirty="0">
                          <a:effectLst/>
                          <a:latin typeface="+mn-lt"/>
                        </a:rPr>
                        <a:t>Coming soon</a:t>
                      </a:r>
                      <a:endParaRPr lang="en-US" sz="1600" dirty="0">
                        <a:effectLst/>
                        <a:latin typeface="+mn-lt"/>
                        <a:ea typeface="Calibri"/>
                        <a:cs typeface="Times New Roman"/>
                      </a:endParaRPr>
                    </a:p>
                  </a:txBody>
                  <a:tcPr marL="68580" marR="68580" marT="0" marB="0"/>
                </a:tc>
                <a:extLst>
                  <a:ext uri="{0D108BD9-81ED-4DB2-BD59-A6C34878D82A}">
                    <a16:rowId xmlns:a16="http://schemas.microsoft.com/office/drawing/2014/main" val="10009"/>
                  </a:ext>
                </a:extLst>
              </a:tr>
              <a:tr h="532469">
                <a:tc>
                  <a:txBody>
                    <a:bodyPr/>
                    <a:lstStyle/>
                    <a:p>
                      <a:pPr marL="0" marR="0" algn="ctr">
                        <a:lnSpc>
                          <a:spcPct val="100000"/>
                        </a:lnSpc>
                        <a:spcBef>
                          <a:spcPts val="0"/>
                        </a:spcBef>
                        <a:spcAft>
                          <a:spcPts val="1000"/>
                        </a:spcAft>
                      </a:pPr>
                      <a:r>
                        <a:rPr lang="en-US" sz="1600" dirty="0">
                          <a:effectLst/>
                          <a:latin typeface="+mn-lt"/>
                          <a:ea typeface="Calibri"/>
                          <a:cs typeface="Times New Roman"/>
                        </a:rPr>
                        <a:t>15</a:t>
                      </a:r>
                    </a:p>
                  </a:txBody>
                  <a:tcPr marL="68580" marR="68580" marT="0" marB="0"/>
                </a:tc>
                <a:tc>
                  <a:txBody>
                    <a:bodyPr/>
                    <a:lstStyle/>
                    <a:p>
                      <a:pPr marL="0" marR="0">
                        <a:lnSpc>
                          <a:spcPct val="100000"/>
                        </a:lnSpc>
                        <a:spcBef>
                          <a:spcPts val="0"/>
                        </a:spcBef>
                        <a:spcAft>
                          <a:spcPts val="1000"/>
                        </a:spcAft>
                      </a:pPr>
                      <a:r>
                        <a:rPr lang="en-US" sz="1600" b="1" dirty="0">
                          <a:effectLst/>
                          <a:latin typeface="+mn-lt"/>
                          <a:ea typeface="Calibri"/>
                          <a:cs typeface="Times New Roman"/>
                        </a:rPr>
                        <a:t>Supply-Chain Program </a:t>
                      </a:r>
                    </a:p>
                  </a:txBody>
                  <a:tcPr marL="68580" marR="68580" marT="0" marB="0"/>
                </a:tc>
                <a:tc>
                  <a:txBody>
                    <a:bodyPr/>
                    <a:lstStyle/>
                    <a:p>
                      <a:pPr marL="0" marR="0" algn="ctr">
                        <a:lnSpc>
                          <a:spcPct val="100000"/>
                        </a:lnSpc>
                        <a:spcBef>
                          <a:spcPts val="0"/>
                        </a:spcBef>
                        <a:spcAft>
                          <a:spcPts val="1000"/>
                        </a:spcAft>
                      </a:pPr>
                      <a:r>
                        <a:rPr lang="en-US" sz="1600" dirty="0">
                          <a:effectLst/>
                          <a:latin typeface="+mn-lt"/>
                          <a:ea typeface="Calibri"/>
                          <a:cs typeface="Times New Roman"/>
                        </a:rPr>
                        <a:t>Draft</a:t>
                      </a:r>
                    </a:p>
                  </a:txBody>
                  <a:tcPr marL="68580" marR="68580" marT="0" marB="0"/>
                </a:tc>
                <a:tc>
                  <a:txBody>
                    <a:bodyPr/>
                    <a:lstStyle/>
                    <a:p>
                      <a:pPr marL="0" marR="0" algn="ctr">
                        <a:lnSpc>
                          <a:spcPct val="100000"/>
                        </a:lnSpc>
                        <a:spcBef>
                          <a:spcPts val="0"/>
                        </a:spcBef>
                        <a:spcAft>
                          <a:spcPts val="1000"/>
                        </a:spcAft>
                      </a:pPr>
                      <a:r>
                        <a:rPr lang="en-US" sz="1600" dirty="0">
                          <a:effectLst/>
                          <a:latin typeface="+mn-lt"/>
                          <a:ea typeface="Calibri"/>
                          <a:cs typeface="Times New Roman"/>
                        </a:rPr>
                        <a:t>January 2018</a:t>
                      </a:r>
                    </a:p>
                  </a:txBody>
                  <a:tcPr marL="68580" marR="68580" marT="0" marB="0"/>
                </a:tc>
                <a:extLst>
                  <a:ext uri="{0D108BD9-81ED-4DB2-BD59-A6C34878D82A}">
                    <a16:rowId xmlns:a16="http://schemas.microsoft.com/office/drawing/2014/main" val="4199704191"/>
                  </a:ext>
                </a:extLst>
              </a:tr>
            </a:tbl>
          </a:graphicData>
        </a:graphic>
      </p:graphicFrame>
      <p:sp>
        <p:nvSpPr>
          <p:cNvPr id="3" name="Slide Number Placeholder 2">
            <a:extLst>
              <a:ext uri="{FF2B5EF4-FFF2-40B4-BE49-F238E27FC236}">
                <a16:creationId xmlns:a16="http://schemas.microsoft.com/office/drawing/2014/main" id="{B12DF9E2-41F1-4B15-A588-C501FE7A9959}"/>
              </a:ext>
            </a:extLst>
          </p:cNvPr>
          <p:cNvSpPr>
            <a:spLocks noGrp="1"/>
          </p:cNvSpPr>
          <p:nvPr>
            <p:ph type="sldNum" sz="quarter" idx="4"/>
          </p:nvPr>
        </p:nvSpPr>
        <p:spPr/>
        <p:txBody>
          <a:bodyPr/>
          <a:lstStyle/>
          <a:p>
            <a:pPr>
              <a:defRPr/>
            </a:pPr>
            <a:fld id="{12C9D3FF-E2E9-4DC3-A8DF-D91EF9AAB781}" type="slidenum">
              <a:rPr lang="en-US" smtClean="0">
                <a:solidFill>
                  <a:prstClr val="black">
                    <a:tint val="75000"/>
                  </a:prstClr>
                </a:solidFill>
              </a:rPr>
              <a:pPr>
                <a:defRPr/>
              </a:pPr>
              <a:t>8</a:t>
            </a:fld>
            <a:endParaRPr lang="en-US" dirty="0"/>
          </a:p>
        </p:txBody>
      </p:sp>
    </p:spTree>
    <p:extLst>
      <p:ext uri="{BB962C8B-B14F-4D97-AF65-F5344CB8AC3E}">
        <p14:creationId xmlns:p14="http://schemas.microsoft.com/office/powerpoint/2010/main" val="3819260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0445BAE1-49EB-47AA-B11C-0A5A41C83719}"/>
              </a:ext>
            </a:extLst>
          </p:cNvPr>
          <p:cNvSpPr>
            <a:spLocks noGrp="1"/>
          </p:cNvSpPr>
          <p:nvPr>
            <p:ph type="title"/>
          </p:nvPr>
        </p:nvSpPr>
        <p:spPr/>
        <p:txBody>
          <a:bodyPr/>
          <a:lstStyle/>
          <a:p>
            <a:pPr eaLnBrk="1" hangingPunct="1"/>
            <a:r>
              <a:rPr lang="en-US" altLang="en-US" b="1"/>
              <a:t>PCHF Guidance Structure</a:t>
            </a:r>
          </a:p>
        </p:txBody>
      </p:sp>
      <p:graphicFrame>
        <p:nvGraphicFramePr>
          <p:cNvPr id="4" name="Content Placeholder 3">
            <a:extLst>
              <a:ext uri="{FF2B5EF4-FFF2-40B4-BE49-F238E27FC236}">
                <a16:creationId xmlns:a16="http://schemas.microsoft.com/office/drawing/2014/main" id="{C0B0A8D5-903E-477D-A8C7-68AA228F7C6A}"/>
              </a:ext>
            </a:extLst>
          </p:cNvPr>
          <p:cNvGraphicFramePr>
            <a:graphicFrameLocks noGrp="1"/>
          </p:cNvGraphicFramePr>
          <p:nvPr>
            <p:ph idx="1"/>
            <p:extLst>
              <p:ext uri="{D42A27DB-BD31-4B8C-83A1-F6EECF244321}">
                <p14:modId xmlns:p14="http://schemas.microsoft.com/office/powerpoint/2010/main" val="86547595"/>
              </p:ext>
            </p:extLst>
          </p:nvPr>
        </p:nvGraphicFramePr>
        <p:xfrm>
          <a:off x="992837" y="1143000"/>
          <a:ext cx="7158325" cy="3668931"/>
        </p:xfrm>
        <a:graphic>
          <a:graphicData uri="http://schemas.openxmlformats.org/drawingml/2006/table">
            <a:tbl>
              <a:tblPr firstRow="1" firstCol="1" bandRow="1">
                <a:tableStyleId>{5C22544A-7EE6-4342-B048-85BDC9FD1C3A}</a:tableStyleId>
              </a:tblPr>
              <a:tblGrid>
                <a:gridCol w="1365885">
                  <a:extLst>
                    <a:ext uri="{9D8B030D-6E8A-4147-A177-3AD203B41FA5}">
                      <a16:colId xmlns:a16="http://schemas.microsoft.com/office/drawing/2014/main" val="20000"/>
                    </a:ext>
                  </a:extLst>
                </a:gridCol>
                <a:gridCol w="3244670">
                  <a:extLst>
                    <a:ext uri="{9D8B030D-6E8A-4147-A177-3AD203B41FA5}">
                      <a16:colId xmlns:a16="http://schemas.microsoft.com/office/drawing/2014/main" val="20001"/>
                    </a:ext>
                  </a:extLst>
                </a:gridCol>
                <a:gridCol w="1273885">
                  <a:extLst>
                    <a:ext uri="{9D8B030D-6E8A-4147-A177-3AD203B41FA5}">
                      <a16:colId xmlns:a16="http://schemas.microsoft.com/office/drawing/2014/main" val="3986428307"/>
                    </a:ext>
                  </a:extLst>
                </a:gridCol>
                <a:gridCol w="1273885">
                  <a:extLst>
                    <a:ext uri="{9D8B030D-6E8A-4147-A177-3AD203B41FA5}">
                      <a16:colId xmlns:a16="http://schemas.microsoft.com/office/drawing/2014/main" val="20003"/>
                    </a:ext>
                  </a:extLst>
                </a:gridCol>
              </a:tblGrid>
              <a:tr h="657274">
                <a:tc>
                  <a:txBody>
                    <a:bodyPr/>
                    <a:lstStyle/>
                    <a:p>
                      <a:pPr marL="0" marR="0" algn="ctr">
                        <a:lnSpc>
                          <a:spcPct val="115000"/>
                        </a:lnSpc>
                        <a:spcBef>
                          <a:spcPts val="0"/>
                        </a:spcBef>
                        <a:spcAft>
                          <a:spcPts val="0"/>
                        </a:spcAft>
                      </a:pPr>
                      <a:r>
                        <a:rPr lang="en-US" sz="2000" dirty="0">
                          <a:solidFill>
                            <a:schemeClr val="bg1"/>
                          </a:solidFill>
                          <a:effectLst/>
                          <a:latin typeface="Arial"/>
                          <a:ea typeface="Times New Roman"/>
                        </a:rPr>
                        <a:t>Appendix</a:t>
                      </a:r>
                    </a:p>
                  </a:txBody>
                  <a:tcPr marL="68580" marR="68580" marT="0" marB="0"/>
                </a:tc>
                <a:tc>
                  <a:txBody>
                    <a:bodyPr/>
                    <a:lstStyle/>
                    <a:p>
                      <a:pPr marL="0" marR="0">
                        <a:lnSpc>
                          <a:spcPct val="115000"/>
                        </a:lnSpc>
                        <a:spcBef>
                          <a:spcPts val="0"/>
                        </a:spcBef>
                        <a:spcAft>
                          <a:spcPts val="0"/>
                        </a:spcAft>
                      </a:pPr>
                      <a:r>
                        <a:rPr lang="en-US" sz="2000" dirty="0">
                          <a:effectLst/>
                        </a:rPr>
                        <a:t>Subject</a:t>
                      </a:r>
                      <a:endParaRPr lang="en-US" sz="2000" dirty="0">
                        <a:solidFill>
                          <a:srgbClr val="000000"/>
                        </a:solidFill>
                        <a:effectLst/>
                        <a:latin typeface="Arial"/>
                        <a:ea typeface="Times New Roman"/>
                      </a:endParaRPr>
                    </a:p>
                  </a:txBody>
                  <a:tcPr marL="68580" marR="68580" marT="0" marB="0">
                    <a:lnR w="12700" cap="flat" cmpd="sng" algn="ctr">
                      <a:solidFill>
                        <a:schemeClr val="bg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2000" dirty="0">
                          <a:solidFill>
                            <a:schemeClr val="bg1"/>
                          </a:solidFill>
                          <a:effectLst/>
                          <a:latin typeface="Arial"/>
                          <a:ea typeface="Times New Roman"/>
                        </a:rPr>
                        <a:t>Status</a:t>
                      </a:r>
                    </a:p>
                  </a:txBody>
                  <a:tcPr marL="68580" marR="68580" marT="0" marB="0">
                    <a:lnL w="12700" cap="flat" cmpd="sng" algn="ctr">
                      <a:solidFill>
                        <a:schemeClr val="bg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2000" dirty="0">
                          <a:solidFill>
                            <a:schemeClr val="bg1"/>
                          </a:solidFill>
                          <a:effectLst/>
                        </a:rPr>
                        <a:t>Issued</a:t>
                      </a:r>
                      <a:endParaRPr lang="en-US" sz="2000" dirty="0">
                        <a:solidFill>
                          <a:schemeClr val="bg1"/>
                        </a:solidFill>
                        <a:effectLst/>
                        <a:latin typeface="Arial"/>
                        <a:ea typeface="Times New Roman"/>
                      </a:endParaRPr>
                    </a:p>
                  </a:txBody>
                  <a:tcPr marL="68580" marR="68580" marT="0" marB="0"/>
                </a:tc>
                <a:extLst>
                  <a:ext uri="{0D108BD9-81ED-4DB2-BD59-A6C34878D82A}">
                    <a16:rowId xmlns:a16="http://schemas.microsoft.com/office/drawing/2014/main" val="10000"/>
                  </a:ext>
                </a:extLst>
              </a:tr>
              <a:tr h="657274">
                <a:tc>
                  <a:txBody>
                    <a:bodyPr/>
                    <a:lstStyle/>
                    <a:p>
                      <a:pPr marL="0" marR="0" algn="ctr">
                        <a:lnSpc>
                          <a:spcPct val="115000"/>
                        </a:lnSpc>
                        <a:spcBef>
                          <a:spcPts val="0"/>
                        </a:spcBef>
                        <a:spcAft>
                          <a:spcPts val="0"/>
                        </a:spcAft>
                      </a:pPr>
                      <a:r>
                        <a:rPr lang="en-US" sz="2000" dirty="0">
                          <a:effectLst/>
                        </a:rPr>
                        <a:t>1</a:t>
                      </a:r>
                      <a:endParaRPr lang="en-US" sz="2000" dirty="0">
                        <a:solidFill>
                          <a:srgbClr val="000000"/>
                        </a:solidFill>
                        <a:effectLst/>
                        <a:latin typeface="Arial"/>
                        <a:ea typeface="Times New Roman"/>
                      </a:endParaRPr>
                    </a:p>
                  </a:txBody>
                  <a:tcPr marL="68580" marR="68580" marT="0" marB="0"/>
                </a:tc>
                <a:tc>
                  <a:txBody>
                    <a:bodyPr/>
                    <a:lstStyle/>
                    <a:p>
                      <a:pPr marL="0" marR="0">
                        <a:lnSpc>
                          <a:spcPct val="115000"/>
                        </a:lnSpc>
                        <a:spcBef>
                          <a:spcPts val="0"/>
                        </a:spcBef>
                        <a:spcAft>
                          <a:spcPts val="0"/>
                        </a:spcAft>
                      </a:pPr>
                      <a:r>
                        <a:rPr lang="en-US" sz="2000" dirty="0">
                          <a:solidFill>
                            <a:srgbClr val="000000"/>
                          </a:solidFill>
                          <a:effectLst/>
                          <a:latin typeface="+mn-lt"/>
                          <a:ea typeface="Times New Roman"/>
                        </a:rPr>
                        <a:t>Potential</a:t>
                      </a:r>
                      <a:r>
                        <a:rPr lang="en-US" sz="2000" baseline="0" dirty="0">
                          <a:solidFill>
                            <a:srgbClr val="000000"/>
                          </a:solidFill>
                          <a:effectLst/>
                          <a:latin typeface="+mn-lt"/>
                          <a:ea typeface="Times New Roman"/>
                        </a:rPr>
                        <a:t> Hazards for Foods and Processes</a:t>
                      </a:r>
                      <a:endParaRPr lang="en-US" sz="2000" dirty="0">
                        <a:solidFill>
                          <a:srgbClr val="000000"/>
                        </a:solidFill>
                        <a:effectLst/>
                        <a:latin typeface="+mn-lt"/>
                        <a:ea typeface="Times New Roman"/>
                      </a:endParaRPr>
                    </a:p>
                  </a:txBody>
                  <a:tcPr marL="68580" marR="68580" marT="0" marB="0">
                    <a:lnR w="12700" cap="flat" cmpd="sng" algn="ctr">
                      <a:solidFill>
                        <a:schemeClr val="bg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2000" dirty="0">
                          <a:effectLst/>
                        </a:rPr>
                        <a:t>Draft</a:t>
                      </a:r>
                      <a:endParaRPr lang="en-US" sz="2000" dirty="0">
                        <a:solidFill>
                          <a:srgbClr val="000000"/>
                        </a:solidFill>
                        <a:effectLst/>
                        <a:latin typeface="Arial"/>
                        <a:ea typeface="Times New Roman"/>
                      </a:endParaRPr>
                    </a:p>
                  </a:txBody>
                  <a:tcPr marL="68580" marR="68580" marT="0" marB="0">
                    <a:lnL w="12700" cap="flat" cmpd="sng" algn="ctr">
                      <a:solidFill>
                        <a:schemeClr val="bg1"/>
                      </a:solidFill>
                      <a:prstDash val="solid"/>
                      <a:round/>
                      <a:headEnd type="none" w="med" len="med"/>
                      <a:tailEnd type="none" w="med" len="med"/>
                    </a:lnL>
                  </a:tcPr>
                </a:tc>
                <a:tc>
                  <a:txBody>
                    <a:bodyPr/>
                    <a:lstStyle/>
                    <a:p>
                      <a:pPr algn="ctr"/>
                      <a:r>
                        <a:rPr lang="en-US" sz="2000" dirty="0"/>
                        <a:t>August 2016</a:t>
                      </a:r>
                    </a:p>
                  </a:txBody>
                  <a:tcPr marL="68580" marR="68580" marT="0" marB="0"/>
                </a:tc>
                <a:extLst>
                  <a:ext uri="{0D108BD9-81ED-4DB2-BD59-A6C34878D82A}">
                    <a16:rowId xmlns:a16="http://schemas.microsoft.com/office/drawing/2014/main" val="10001"/>
                  </a:ext>
                </a:extLst>
              </a:tr>
              <a:tr h="657274">
                <a:tc>
                  <a:txBody>
                    <a:bodyPr/>
                    <a:lstStyle/>
                    <a:p>
                      <a:pPr marL="0" marR="0" algn="ctr">
                        <a:lnSpc>
                          <a:spcPct val="115000"/>
                        </a:lnSpc>
                        <a:spcBef>
                          <a:spcPts val="0"/>
                        </a:spcBef>
                        <a:spcAft>
                          <a:spcPts val="0"/>
                        </a:spcAft>
                      </a:pPr>
                      <a:r>
                        <a:rPr lang="en-US" sz="2000" dirty="0">
                          <a:effectLst/>
                        </a:rPr>
                        <a:t>2</a:t>
                      </a:r>
                      <a:endParaRPr lang="en-US" sz="2000" dirty="0">
                        <a:solidFill>
                          <a:srgbClr val="000000"/>
                        </a:solidFill>
                        <a:effectLst/>
                        <a:latin typeface="Arial"/>
                        <a:ea typeface="Times New Roman"/>
                      </a:endParaRPr>
                    </a:p>
                  </a:txBody>
                  <a:tcPr marL="68580" marR="68580" marT="0" marB="0"/>
                </a:tc>
                <a:tc>
                  <a:txBody>
                    <a:bodyPr/>
                    <a:lstStyle/>
                    <a:p>
                      <a:pPr marL="0" marR="0">
                        <a:lnSpc>
                          <a:spcPct val="115000"/>
                        </a:lnSpc>
                        <a:spcBef>
                          <a:spcPts val="0"/>
                        </a:spcBef>
                        <a:spcAft>
                          <a:spcPts val="0"/>
                        </a:spcAft>
                      </a:pPr>
                      <a:r>
                        <a:rPr lang="en-US" sz="2000" dirty="0">
                          <a:solidFill>
                            <a:schemeClr val="dk1"/>
                          </a:solidFill>
                          <a:effectLst/>
                          <a:latin typeface="+mn-lt"/>
                          <a:ea typeface="+mn-ea"/>
                        </a:rPr>
                        <a:t>Food</a:t>
                      </a:r>
                      <a:r>
                        <a:rPr lang="en-US" sz="2000" baseline="0" dirty="0">
                          <a:solidFill>
                            <a:schemeClr val="dk1"/>
                          </a:solidFill>
                          <a:effectLst/>
                          <a:latin typeface="+mn-lt"/>
                          <a:ea typeface="+mn-ea"/>
                        </a:rPr>
                        <a:t> Safety Plan Forms</a:t>
                      </a:r>
                      <a:endParaRPr lang="en-US" sz="2000" dirty="0">
                        <a:solidFill>
                          <a:srgbClr val="000000"/>
                        </a:solidFill>
                        <a:effectLst/>
                        <a:latin typeface="Arial"/>
                        <a:ea typeface="Times New Roman"/>
                      </a:endParaRPr>
                    </a:p>
                  </a:txBody>
                  <a:tcPr marL="68580" marR="68580" marT="0" marB="0">
                    <a:lnR w="12700" cap="flat" cmpd="sng" algn="ctr">
                      <a:solidFill>
                        <a:schemeClr val="bg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2000" dirty="0">
                          <a:effectLst/>
                        </a:rPr>
                        <a:t>Draft</a:t>
                      </a:r>
                      <a:endParaRPr lang="en-US" sz="2000" dirty="0">
                        <a:solidFill>
                          <a:srgbClr val="000000"/>
                        </a:solidFill>
                        <a:effectLst/>
                        <a:latin typeface="Arial"/>
                        <a:ea typeface="Times New Roman"/>
                      </a:endParaRPr>
                    </a:p>
                  </a:txBody>
                  <a:tcPr marL="68580" marR="68580" marT="0" marB="0">
                    <a:lnL w="12700" cap="flat" cmpd="sng" algn="ctr">
                      <a:solidFill>
                        <a:schemeClr val="bg1"/>
                      </a:solidFill>
                      <a:prstDash val="solid"/>
                      <a:round/>
                      <a:headEnd type="none" w="med" len="med"/>
                      <a:tailEnd type="none" w="med" len="med"/>
                    </a:lnL>
                  </a:tcPr>
                </a:tc>
                <a:tc>
                  <a:txBody>
                    <a:bodyPr/>
                    <a:lstStyle/>
                    <a:p>
                      <a:pPr algn="ctr"/>
                      <a:r>
                        <a:rPr lang="en-US" sz="2000" dirty="0"/>
                        <a:t>August 2016</a:t>
                      </a:r>
                    </a:p>
                  </a:txBody>
                  <a:tcPr marL="68580" marR="68580" marT="0" marB="0"/>
                </a:tc>
                <a:extLst>
                  <a:ext uri="{0D108BD9-81ED-4DB2-BD59-A6C34878D82A}">
                    <a16:rowId xmlns:a16="http://schemas.microsoft.com/office/drawing/2014/main" val="10002"/>
                  </a:ext>
                </a:extLst>
              </a:tr>
              <a:tr h="952303">
                <a:tc>
                  <a:txBody>
                    <a:bodyPr/>
                    <a:lstStyle/>
                    <a:p>
                      <a:pPr marL="0" marR="0" algn="ctr">
                        <a:lnSpc>
                          <a:spcPct val="115000"/>
                        </a:lnSpc>
                        <a:spcBef>
                          <a:spcPts val="0"/>
                        </a:spcBef>
                        <a:spcAft>
                          <a:spcPts val="0"/>
                        </a:spcAft>
                      </a:pPr>
                      <a:r>
                        <a:rPr lang="en-US" sz="2000" dirty="0">
                          <a:effectLst/>
                        </a:rPr>
                        <a:t>3</a:t>
                      </a:r>
                      <a:endParaRPr lang="en-US" sz="2000" dirty="0">
                        <a:solidFill>
                          <a:srgbClr val="000000"/>
                        </a:solidFill>
                        <a:effectLst/>
                        <a:latin typeface="Arial"/>
                        <a:ea typeface="Times New Roman"/>
                      </a:endParaRPr>
                    </a:p>
                  </a:txBody>
                  <a:tcPr marL="68580" marR="68580" marT="0" marB="0"/>
                </a:tc>
                <a:tc>
                  <a:txBody>
                    <a:bodyPr/>
                    <a:lstStyle/>
                    <a:p>
                      <a:pPr marL="0" marR="0">
                        <a:lnSpc>
                          <a:spcPct val="115000"/>
                        </a:lnSpc>
                        <a:spcBef>
                          <a:spcPts val="0"/>
                        </a:spcBef>
                        <a:spcAft>
                          <a:spcPts val="0"/>
                        </a:spcAft>
                      </a:pPr>
                      <a:r>
                        <a:rPr lang="en-US" sz="2000" dirty="0">
                          <a:solidFill>
                            <a:srgbClr val="000000"/>
                          </a:solidFill>
                          <a:effectLst/>
                          <a:latin typeface="+mn-lt"/>
                          <a:ea typeface="Times New Roman"/>
                        </a:rPr>
                        <a:t>Bacterial Pathogen Growth and Inactivation</a:t>
                      </a:r>
                    </a:p>
                  </a:txBody>
                  <a:tcPr marL="68580" marR="68580" marT="0" marB="0">
                    <a:lnR w="12700" cap="flat" cmpd="sng" algn="ctr">
                      <a:solidFill>
                        <a:schemeClr val="bg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2000" dirty="0">
                          <a:effectLst/>
                        </a:rPr>
                        <a:t>Draft</a:t>
                      </a:r>
                      <a:endParaRPr lang="en-US" sz="2000" dirty="0">
                        <a:solidFill>
                          <a:srgbClr val="000000"/>
                        </a:solidFill>
                        <a:effectLst/>
                        <a:latin typeface="Arial"/>
                        <a:ea typeface="Times New Roman"/>
                      </a:endParaRPr>
                    </a:p>
                  </a:txBody>
                  <a:tcPr marL="68580" marR="68580" marT="0" marB="0">
                    <a:lnL w="12700" cap="flat" cmpd="sng" algn="ctr">
                      <a:solidFill>
                        <a:schemeClr val="bg1"/>
                      </a:solidFill>
                      <a:prstDash val="solid"/>
                      <a:round/>
                      <a:headEnd type="none" w="med" len="med"/>
                      <a:tailEnd type="none" w="med" len="med"/>
                    </a:lnL>
                  </a:tcPr>
                </a:tc>
                <a:tc>
                  <a:txBody>
                    <a:bodyPr/>
                    <a:lstStyle/>
                    <a:p>
                      <a:pPr algn="ctr"/>
                      <a:r>
                        <a:rPr lang="en-US" sz="2000" dirty="0"/>
                        <a:t>August 2016</a:t>
                      </a:r>
                    </a:p>
                  </a:txBody>
                  <a:tcPr marL="68580" marR="68580" marT="0" marB="0"/>
                </a:tc>
                <a:extLst>
                  <a:ext uri="{0D108BD9-81ED-4DB2-BD59-A6C34878D82A}">
                    <a16:rowId xmlns:a16="http://schemas.microsoft.com/office/drawing/2014/main" val="10003"/>
                  </a:ext>
                </a:extLst>
              </a:tr>
              <a:tr h="657274">
                <a:tc>
                  <a:txBody>
                    <a:bodyPr/>
                    <a:lstStyle/>
                    <a:p>
                      <a:pPr marL="0" marR="0" algn="ctr">
                        <a:lnSpc>
                          <a:spcPct val="115000"/>
                        </a:lnSpc>
                        <a:spcBef>
                          <a:spcPts val="0"/>
                        </a:spcBef>
                        <a:spcAft>
                          <a:spcPts val="0"/>
                        </a:spcAft>
                      </a:pPr>
                      <a:r>
                        <a:rPr lang="en-US" sz="2000" dirty="0">
                          <a:effectLst/>
                        </a:rPr>
                        <a:t>4</a:t>
                      </a:r>
                      <a:endParaRPr lang="en-US" sz="2000" dirty="0">
                        <a:solidFill>
                          <a:srgbClr val="000000"/>
                        </a:solidFill>
                        <a:effectLst/>
                        <a:latin typeface="Arial"/>
                        <a:ea typeface="Times New Roman"/>
                      </a:endParaRPr>
                    </a:p>
                  </a:txBody>
                  <a:tcPr marL="68580" marR="68580" marT="0" marB="0"/>
                </a:tc>
                <a:tc>
                  <a:txBody>
                    <a:bodyPr/>
                    <a:lstStyle/>
                    <a:p>
                      <a:pPr marL="0" marR="0">
                        <a:lnSpc>
                          <a:spcPct val="115000"/>
                        </a:lnSpc>
                        <a:spcBef>
                          <a:spcPts val="0"/>
                        </a:spcBef>
                        <a:spcAft>
                          <a:spcPts val="0"/>
                        </a:spcAft>
                      </a:pPr>
                      <a:r>
                        <a:rPr lang="en-US" sz="2000" dirty="0">
                          <a:solidFill>
                            <a:schemeClr val="dk1"/>
                          </a:solidFill>
                          <a:effectLst/>
                          <a:latin typeface="+mn-lt"/>
                          <a:ea typeface="+mn-ea"/>
                        </a:rPr>
                        <a:t>Sanitation</a:t>
                      </a:r>
                      <a:r>
                        <a:rPr lang="en-US" sz="2000" baseline="0" dirty="0">
                          <a:solidFill>
                            <a:schemeClr val="dk1"/>
                          </a:solidFill>
                          <a:effectLst/>
                          <a:latin typeface="+mn-lt"/>
                          <a:ea typeface="+mn-ea"/>
                        </a:rPr>
                        <a:t> and Hygienic Zoning </a:t>
                      </a:r>
                      <a:endParaRPr lang="en-US" sz="2000" dirty="0">
                        <a:solidFill>
                          <a:srgbClr val="000000"/>
                        </a:solidFill>
                        <a:effectLst/>
                        <a:latin typeface="Arial"/>
                        <a:ea typeface="Times New Roman"/>
                      </a:endParaRPr>
                    </a:p>
                  </a:txBody>
                  <a:tcPr marL="68580" marR="68580" marT="0" marB="0">
                    <a:lnR w="12700" cap="flat" cmpd="sng" algn="ctr">
                      <a:solidFill>
                        <a:schemeClr val="bg1"/>
                      </a:solidFill>
                      <a:prstDash val="solid"/>
                      <a:round/>
                      <a:headEnd type="none" w="med" len="med"/>
                      <a:tailEnd type="none" w="med" len="med"/>
                    </a:lnR>
                  </a:tcPr>
                </a:tc>
                <a:tc>
                  <a:txBody>
                    <a:bodyPr/>
                    <a:lstStyle/>
                    <a:p>
                      <a:pPr marL="0" marR="0" algn="ctr">
                        <a:lnSpc>
                          <a:spcPct val="115000"/>
                        </a:lnSpc>
                        <a:spcBef>
                          <a:spcPts val="0"/>
                        </a:spcBef>
                        <a:spcAft>
                          <a:spcPts val="0"/>
                        </a:spcAft>
                      </a:pPr>
                      <a:endParaRPr lang="en-US" sz="2000" dirty="0">
                        <a:solidFill>
                          <a:srgbClr val="000000"/>
                        </a:solidFill>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2000" dirty="0">
                          <a:solidFill>
                            <a:srgbClr val="000000"/>
                          </a:solidFill>
                          <a:effectLst/>
                          <a:latin typeface="+mn-lt"/>
                          <a:ea typeface="Times New Roman"/>
                        </a:rPr>
                        <a:t>Coming</a:t>
                      </a:r>
                      <a:r>
                        <a:rPr lang="en-US" sz="2000" baseline="0" dirty="0">
                          <a:solidFill>
                            <a:srgbClr val="000000"/>
                          </a:solidFill>
                          <a:effectLst/>
                          <a:latin typeface="+mn-lt"/>
                          <a:ea typeface="Times New Roman"/>
                        </a:rPr>
                        <a:t> soon</a:t>
                      </a:r>
                      <a:endParaRPr lang="en-US" sz="2000" dirty="0">
                        <a:solidFill>
                          <a:srgbClr val="000000"/>
                        </a:solidFill>
                        <a:effectLst/>
                        <a:latin typeface="+mn-lt"/>
                        <a:ea typeface="Times New Roman"/>
                      </a:endParaRPr>
                    </a:p>
                  </a:txBody>
                  <a:tcPr marL="68580" marR="68580" marT="0" marB="0"/>
                </a:tc>
                <a:extLst>
                  <a:ext uri="{0D108BD9-81ED-4DB2-BD59-A6C34878D82A}">
                    <a16:rowId xmlns:a16="http://schemas.microsoft.com/office/drawing/2014/main" val="10004"/>
                  </a:ext>
                </a:extLst>
              </a:tr>
            </a:tbl>
          </a:graphicData>
        </a:graphic>
      </p:graphicFrame>
      <p:sp>
        <p:nvSpPr>
          <p:cNvPr id="3" name="Slide Number Placeholder 2">
            <a:extLst>
              <a:ext uri="{FF2B5EF4-FFF2-40B4-BE49-F238E27FC236}">
                <a16:creationId xmlns:a16="http://schemas.microsoft.com/office/drawing/2014/main" id="{26E89D36-048A-4833-9126-0B5E3A8CF5C9}"/>
              </a:ext>
            </a:extLst>
          </p:cNvPr>
          <p:cNvSpPr>
            <a:spLocks noGrp="1"/>
          </p:cNvSpPr>
          <p:nvPr>
            <p:ph type="sldNum" sz="quarter" idx="4"/>
          </p:nvPr>
        </p:nvSpPr>
        <p:spPr/>
        <p:txBody>
          <a:bodyPr/>
          <a:lstStyle/>
          <a:p>
            <a:pPr>
              <a:defRPr/>
            </a:pPr>
            <a:fld id="{12C9D3FF-E2E9-4DC3-A8DF-D91EF9AAB781}" type="slidenum">
              <a:rPr lang="en-US" smtClean="0">
                <a:solidFill>
                  <a:prstClr val="black">
                    <a:tint val="75000"/>
                  </a:prstClr>
                </a:solidFill>
              </a:rPr>
              <a:pPr>
                <a:defRPr/>
              </a:pPr>
              <a:t>9</a:t>
            </a:fld>
            <a:endParaRPr lang="en-US" dirty="0"/>
          </a:p>
        </p:txBody>
      </p:sp>
    </p:spTree>
    <p:extLst>
      <p:ext uri="{BB962C8B-B14F-4D97-AF65-F5344CB8AC3E}">
        <p14:creationId xmlns:p14="http://schemas.microsoft.com/office/powerpoint/2010/main" val="241253884"/>
      </p:ext>
    </p:extLst>
  </p:cSld>
  <p:clrMapOvr>
    <a:masterClrMapping/>
  </p:clrMapOvr>
</p:sld>
</file>

<file path=ppt/theme/theme1.xml><?xml version="1.0" encoding="utf-8"?>
<a:theme xmlns:a="http://schemas.openxmlformats.org/drawingml/2006/main" name="FSVP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8686</TotalTime>
  <Words>6396</Words>
  <Application>Microsoft Office PowerPoint</Application>
  <PresentationFormat>On-screen Show (4:3)</PresentationFormat>
  <Paragraphs>657</Paragraphs>
  <Slides>44</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Courier New</vt:lpstr>
      <vt:lpstr>Times New Roman</vt:lpstr>
      <vt:lpstr>Wingdings</vt:lpstr>
      <vt:lpstr>FSVP presentation template</vt:lpstr>
      <vt:lpstr> Washington Food Protection Association Chelan, WA  9/20/2018  Claudia G. Coles – WSDA Policy &amp; External Affairs Advisor ccoles@agr.wa.gov</vt:lpstr>
      <vt:lpstr>FDA’s Hazard Analysis and Risk-Based Preventive Controls for Human Food – Draft Guidance for Industry</vt:lpstr>
      <vt:lpstr>Objectives</vt:lpstr>
      <vt:lpstr>PCHF Draft Guidance Introduction</vt:lpstr>
      <vt:lpstr>Purpose of PCHF Guidance</vt:lpstr>
      <vt:lpstr> Guidance Provided on PCHF Rule Subpart C</vt:lpstr>
      <vt:lpstr>PCHF Guidance Structure</vt:lpstr>
      <vt:lpstr>PCHF Guidance Structure</vt:lpstr>
      <vt:lpstr>PCHF Guidance Structure</vt:lpstr>
      <vt:lpstr>PCHF Guidance – Chapter 1  Purpose of Chapter </vt:lpstr>
      <vt:lpstr>PCHF Guidance - Chapter 1 Highlights the Food Safety Plan (FSP) </vt:lpstr>
      <vt:lpstr>PCHF Guidance – Chapter 1 Comparison of Elements Between HACCP Plan and FSP</vt:lpstr>
      <vt:lpstr>PCHF Guidance – Chapter 2 Purpose of Chapter</vt:lpstr>
      <vt:lpstr>PCHF Guidance – Chapter 2</vt:lpstr>
      <vt:lpstr>PCHF Guidance – Chapter 2 Highlights Conducting a Hazard Analysis </vt:lpstr>
      <vt:lpstr>PCHF Guidance – Chapter 2</vt:lpstr>
      <vt:lpstr>PCHF Guidance – Chapter 3 Purpose of Chapter </vt:lpstr>
      <vt:lpstr>PCHF Guidance – Chapter 3</vt:lpstr>
      <vt:lpstr>PCHF Guidance – Chapter 3</vt:lpstr>
      <vt:lpstr>PCHF Guidance – Chapter 3</vt:lpstr>
      <vt:lpstr>PCHF Guidance – Chapter 3 </vt:lpstr>
      <vt:lpstr>PCHF Guidance – Chapter 3 Appendix 1</vt:lpstr>
      <vt:lpstr>PCHF Guidance – Chapter 3 Appendix 1 – cont.</vt:lpstr>
      <vt:lpstr>PCHF Guidance – Chapter 3 Appendix 1</vt:lpstr>
      <vt:lpstr>PCHF Guidance – Appendix 1 Biological Hazards Table Used to Determine Potential Hazards in Pasteurized Milk an Ingredient used in Making Ice Cream with Inclusions </vt:lpstr>
      <vt:lpstr>PowerPoint Presentation</vt:lpstr>
      <vt:lpstr>PCHF Guidance – Appendix 1 Chemical Hazards Table Used to Determine Potential Hazards in Pasteurized Milk an  Ingredient used in Making Ice Cream with Inclusions</vt:lpstr>
      <vt:lpstr>PCHF Guidance – Appendix 1 Chemical Hazards Table Used to Determine Potential Hazards in Tree Nuts an  Ingredient used in Making Ice Cream with Inclusions</vt:lpstr>
      <vt:lpstr>PCHF Guidance – Appendix 1 Process Related Hazards Tables – Ice Cream Example</vt:lpstr>
      <vt:lpstr>PCHF Guidance – Chapter 4 Purpose of Chapter </vt:lpstr>
      <vt:lpstr>PCHF Guidance – Chapter 4</vt:lpstr>
      <vt:lpstr>PCHF Guidance – Chapter 4 Process Controls</vt:lpstr>
      <vt:lpstr>PCHF Guidance – Chapter 4 Process Controls</vt:lpstr>
      <vt:lpstr>PCHF Guidance – Chapter 4 Sanitation Controls</vt:lpstr>
      <vt:lpstr>PCHF Guidance – Chapter 4 Food Allergen Controls</vt:lpstr>
      <vt:lpstr>PCHF Guidance – Chapter 4 Supply-Chain Controls</vt:lpstr>
      <vt:lpstr>PCHF Guidance – Chapter 5 Purpose of Chapter </vt:lpstr>
      <vt:lpstr>PCHF Guidance – Chapter 5 Biological Hazards</vt:lpstr>
      <vt:lpstr>PCHF Guidance – Chapter 5</vt:lpstr>
      <vt:lpstr>PCHF Guidance – Chapter 5</vt:lpstr>
      <vt:lpstr>PCHF Guidance – Chapter 6 Purpose of Chapter </vt:lpstr>
      <vt:lpstr>PCHF Guidance – Chapter 15 Purpose of Chapter </vt:lpstr>
      <vt:lpstr>PCHF Guidance Summary</vt:lpstr>
      <vt:lpstr>Additional Hazard Analysis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FDA;FSPCA</dc:creator>
  <cp:lastModifiedBy>Matthew Andrews</cp:lastModifiedBy>
  <cp:revision>315</cp:revision>
  <cp:lastPrinted>2015-10-07T16:11:10Z</cp:lastPrinted>
  <dcterms:created xsi:type="dcterms:W3CDTF">2013-04-02T16:00:15Z</dcterms:created>
  <dcterms:modified xsi:type="dcterms:W3CDTF">2018-09-20T14:40:36Z</dcterms:modified>
</cp:coreProperties>
</file>